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905" r:id="rId4"/>
  </p:sldMasterIdLst>
  <p:notesMasterIdLst>
    <p:notesMasterId r:id="rId25"/>
  </p:notesMasterIdLst>
  <p:sldIdLst>
    <p:sldId id="266" r:id="rId5"/>
    <p:sldId id="268" r:id="rId6"/>
    <p:sldId id="267" r:id="rId7"/>
    <p:sldId id="269" r:id="rId8"/>
    <p:sldId id="270" r:id="rId9"/>
    <p:sldId id="271" r:id="rId10"/>
    <p:sldId id="273" r:id="rId11"/>
    <p:sldId id="281"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624F96-1B1C-46FA-A141-9B7870F71D01}">
          <p14:sldIdLst>
            <p14:sldId id="266"/>
            <p14:sldId id="268"/>
            <p14:sldId id="267"/>
            <p14:sldId id="269"/>
            <p14:sldId id="270"/>
            <p14:sldId id="271"/>
            <p14:sldId id="273"/>
            <p14:sldId id="281"/>
            <p14:sldId id="283"/>
            <p14:sldId id="284"/>
            <p14:sldId id="285"/>
          </p14:sldIdLst>
        </p14:section>
        <p14:section name="Model Building" id="{E18A4052-2A21-4CFF-8C3E-592F4D1A4AEB}">
          <p14:sldIdLst>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6" d="100"/>
          <a:sy n="76" d="100"/>
        </p:scale>
        <p:origin x="58" y="437"/>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0208F-1649-46DA-BB28-097E6D91E121}" type="doc">
      <dgm:prSet loTypeId="urn:microsoft.com/office/officeart/2005/8/layout/bProcess4" loCatId="process" qsTypeId="urn:microsoft.com/office/officeart/2005/8/quickstyle/3d3" qsCatId="3D" csTypeId="urn:microsoft.com/office/officeart/2005/8/colors/colorful4" csCatId="colorful" phldr="1"/>
      <dgm:spPr/>
      <dgm:t>
        <a:bodyPr/>
        <a:lstStyle/>
        <a:p>
          <a:endParaRPr lang="en-US"/>
        </a:p>
      </dgm:t>
    </dgm:pt>
    <dgm:pt modelId="{119CC2D4-7F99-445B-931D-CF13A1EA0B4A}">
      <dgm:prSet phldrT="[Text]"/>
      <dgm:spPr/>
      <dgm:t>
        <a:bodyPr/>
        <a:lstStyle/>
        <a:p>
          <a:r>
            <a:rPr lang="en-US" dirty="0" smtClean="0"/>
            <a:t>Importing the data</a:t>
          </a:r>
          <a:endParaRPr lang="en-US" dirty="0"/>
        </a:p>
      </dgm:t>
    </dgm:pt>
    <dgm:pt modelId="{6619A2F3-4D7A-4173-AE9E-EA09E7BCD70B}" type="parTrans" cxnId="{0F5713DF-1818-4BE1-95B9-2C7B098096B7}">
      <dgm:prSet/>
      <dgm:spPr/>
      <dgm:t>
        <a:bodyPr/>
        <a:lstStyle/>
        <a:p>
          <a:endParaRPr lang="en-US"/>
        </a:p>
      </dgm:t>
    </dgm:pt>
    <dgm:pt modelId="{0A6B5F61-0771-4AF2-8EE3-7093C2A5DC15}" type="sibTrans" cxnId="{0F5713DF-1818-4BE1-95B9-2C7B098096B7}">
      <dgm:prSet/>
      <dgm:spPr/>
      <dgm:t>
        <a:bodyPr/>
        <a:lstStyle/>
        <a:p>
          <a:endParaRPr lang="en-US"/>
        </a:p>
      </dgm:t>
    </dgm:pt>
    <dgm:pt modelId="{7691C098-E890-40D8-8A4C-C10C930161FB}">
      <dgm:prSet phldrT="[Text]"/>
      <dgm:spPr/>
      <dgm:t>
        <a:bodyPr/>
        <a:lstStyle/>
        <a:p>
          <a:r>
            <a:rPr lang="en-US" dirty="0" smtClean="0"/>
            <a:t>Data Validation</a:t>
          </a:r>
          <a:endParaRPr lang="en-US" dirty="0"/>
        </a:p>
      </dgm:t>
    </dgm:pt>
    <dgm:pt modelId="{529C0C8E-AD80-4DBA-9ADB-58493F3B4812}" type="parTrans" cxnId="{D9DE0CA1-C3E7-471B-B9D9-CD3FC8ABE476}">
      <dgm:prSet/>
      <dgm:spPr/>
      <dgm:t>
        <a:bodyPr/>
        <a:lstStyle/>
        <a:p>
          <a:endParaRPr lang="en-US"/>
        </a:p>
      </dgm:t>
    </dgm:pt>
    <dgm:pt modelId="{62263C46-35FA-412D-BC51-7A8B3FEDC1F0}" type="sibTrans" cxnId="{D9DE0CA1-C3E7-471B-B9D9-CD3FC8ABE476}">
      <dgm:prSet/>
      <dgm:spPr/>
      <dgm:t>
        <a:bodyPr/>
        <a:lstStyle/>
        <a:p>
          <a:endParaRPr lang="en-US"/>
        </a:p>
      </dgm:t>
    </dgm:pt>
    <dgm:pt modelId="{87A1831A-8F6C-4AAA-9D43-591D80A1D304}">
      <dgm:prSet phldrT="[Text]"/>
      <dgm:spPr/>
      <dgm:t>
        <a:bodyPr/>
        <a:lstStyle/>
        <a:p>
          <a:r>
            <a:rPr lang="en-US" dirty="0" smtClean="0"/>
            <a:t>Data Exploration</a:t>
          </a:r>
          <a:endParaRPr lang="en-US" dirty="0"/>
        </a:p>
      </dgm:t>
    </dgm:pt>
    <dgm:pt modelId="{F432B46C-BB79-4AF0-8432-9EB095F94735}" type="parTrans" cxnId="{153B2EEF-B579-420E-B68E-682CB321E409}">
      <dgm:prSet/>
      <dgm:spPr/>
      <dgm:t>
        <a:bodyPr/>
        <a:lstStyle/>
        <a:p>
          <a:endParaRPr lang="en-US"/>
        </a:p>
      </dgm:t>
    </dgm:pt>
    <dgm:pt modelId="{FCC8A665-6660-408B-9157-516724C4267B}" type="sibTrans" cxnId="{153B2EEF-B579-420E-B68E-682CB321E409}">
      <dgm:prSet/>
      <dgm:spPr/>
      <dgm:t>
        <a:bodyPr/>
        <a:lstStyle/>
        <a:p>
          <a:endParaRPr lang="en-US"/>
        </a:p>
      </dgm:t>
    </dgm:pt>
    <dgm:pt modelId="{8F4F5B96-4785-4006-8282-35D20F1D2A71}">
      <dgm:prSet phldrT="[Text]"/>
      <dgm:spPr/>
      <dgm:t>
        <a:bodyPr/>
        <a:lstStyle/>
        <a:p>
          <a:r>
            <a:rPr lang="en-US" dirty="0" smtClean="0"/>
            <a:t>Feature Engineering</a:t>
          </a:r>
          <a:endParaRPr lang="en-US" dirty="0"/>
        </a:p>
      </dgm:t>
    </dgm:pt>
    <dgm:pt modelId="{7C938347-342B-417E-B67D-EC2229AA36E3}" type="parTrans" cxnId="{CF5F2BE8-B7E8-47DA-8AE3-7677A00B24B4}">
      <dgm:prSet/>
      <dgm:spPr/>
      <dgm:t>
        <a:bodyPr/>
        <a:lstStyle/>
        <a:p>
          <a:endParaRPr lang="en-US"/>
        </a:p>
      </dgm:t>
    </dgm:pt>
    <dgm:pt modelId="{9699C6EC-0FBF-47E2-A9E5-E92CC48B48F5}" type="sibTrans" cxnId="{CF5F2BE8-B7E8-47DA-8AE3-7677A00B24B4}">
      <dgm:prSet/>
      <dgm:spPr/>
      <dgm:t>
        <a:bodyPr/>
        <a:lstStyle/>
        <a:p>
          <a:endParaRPr lang="en-US"/>
        </a:p>
      </dgm:t>
    </dgm:pt>
    <dgm:pt modelId="{647288DD-997E-4B41-8C85-0FB341D7DEE8}">
      <dgm:prSet phldrT="[Text]"/>
      <dgm:spPr/>
      <dgm:t>
        <a:bodyPr/>
        <a:lstStyle/>
        <a:p>
          <a:r>
            <a:rPr lang="en-US" dirty="0" smtClean="0"/>
            <a:t>Model </a:t>
          </a:r>
          <a:r>
            <a:rPr lang="en-US" dirty="0" err="1" smtClean="0"/>
            <a:t>Buiding</a:t>
          </a:r>
          <a:endParaRPr lang="en-US" dirty="0"/>
        </a:p>
      </dgm:t>
    </dgm:pt>
    <dgm:pt modelId="{E7F70510-EA4C-40D7-A3C9-AA42C9569554}" type="parTrans" cxnId="{CDC749E2-4F43-4A4C-9AAF-C09D527F21FD}">
      <dgm:prSet/>
      <dgm:spPr/>
      <dgm:t>
        <a:bodyPr/>
        <a:lstStyle/>
        <a:p>
          <a:endParaRPr lang="en-US"/>
        </a:p>
      </dgm:t>
    </dgm:pt>
    <dgm:pt modelId="{3DFFB3CB-C034-47C8-B1F0-5D890B90A750}" type="sibTrans" cxnId="{CDC749E2-4F43-4A4C-9AAF-C09D527F21FD}">
      <dgm:prSet/>
      <dgm:spPr/>
      <dgm:t>
        <a:bodyPr/>
        <a:lstStyle/>
        <a:p>
          <a:endParaRPr lang="en-US"/>
        </a:p>
      </dgm:t>
    </dgm:pt>
    <dgm:pt modelId="{BFA66520-3EEB-46E7-8CC8-678D2F3C122B}">
      <dgm:prSet/>
      <dgm:spPr/>
      <dgm:t>
        <a:bodyPr/>
        <a:lstStyle/>
        <a:p>
          <a:r>
            <a:rPr lang="en-US" dirty="0" smtClean="0"/>
            <a:t>Data </a:t>
          </a:r>
          <a:r>
            <a:rPr lang="en-US" dirty="0" err="1" smtClean="0"/>
            <a:t>PreProcessing</a:t>
          </a:r>
          <a:endParaRPr lang="en-US" dirty="0"/>
        </a:p>
      </dgm:t>
    </dgm:pt>
    <dgm:pt modelId="{9DC1C350-0C12-4925-BF52-EF608E5DF436}" type="parTrans" cxnId="{00F50921-EA2A-4E72-BE5A-9848D5D3136C}">
      <dgm:prSet/>
      <dgm:spPr/>
      <dgm:t>
        <a:bodyPr/>
        <a:lstStyle/>
        <a:p>
          <a:endParaRPr lang="en-US"/>
        </a:p>
      </dgm:t>
    </dgm:pt>
    <dgm:pt modelId="{C32127C1-5345-4D3D-BA09-EF6CECF39745}" type="sibTrans" cxnId="{00F50921-EA2A-4E72-BE5A-9848D5D3136C}">
      <dgm:prSet/>
      <dgm:spPr/>
      <dgm:t>
        <a:bodyPr/>
        <a:lstStyle/>
        <a:p>
          <a:endParaRPr lang="en-US"/>
        </a:p>
      </dgm:t>
    </dgm:pt>
    <dgm:pt modelId="{CC54030A-3158-43FC-A4CC-BB8BAADF9BAE}">
      <dgm:prSet/>
      <dgm:spPr/>
      <dgm:t>
        <a:bodyPr/>
        <a:lstStyle/>
        <a:p>
          <a:r>
            <a:rPr lang="en-US" dirty="0" smtClean="0"/>
            <a:t>Transformation/Scaling</a:t>
          </a:r>
          <a:endParaRPr lang="en-US" dirty="0"/>
        </a:p>
      </dgm:t>
    </dgm:pt>
    <dgm:pt modelId="{39326AE7-2934-405A-AD0B-60EAAE957CE7}" type="parTrans" cxnId="{2D405128-5914-4FB8-9667-CA2038998AC5}">
      <dgm:prSet/>
      <dgm:spPr/>
      <dgm:t>
        <a:bodyPr/>
        <a:lstStyle/>
        <a:p>
          <a:endParaRPr lang="en-US"/>
        </a:p>
      </dgm:t>
    </dgm:pt>
    <dgm:pt modelId="{E342B0FB-8C4B-49CE-8139-1A166F6D03B1}" type="sibTrans" cxnId="{2D405128-5914-4FB8-9667-CA2038998AC5}">
      <dgm:prSet/>
      <dgm:spPr/>
      <dgm:t>
        <a:bodyPr/>
        <a:lstStyle/>
        <a:p>
          <a:endParaRPr lang="en-US"/>
        </a:p>
      </dgm:t>
    </dgm:pt>
    <dgm:pt modelId="{50FDAF4A-859C-420E-9E31-3B66C00FE86D}">
      <dgm:prSet/>
      <dgm:spPr/>
      <dgm:t>
        <a:bodyPr/>
        <a:lstStyle/>
        <a:p>
          <a:r>
            <a:rPr lang="en-US" dirty="0" smtClean="0"/>
            <a:t>Score </a:t>
          </a:r>
          <a:r>
            <a:rPr lang="en-US" dirty="0" err="1" smtClean="0"/>
            <a:t>Caluculation</a:t>
          </a:r>
          <a:endParaRPr lang="en-US" dirty="0"/>
        </a:p>
      </dgm:t>
    </dgm:pt>
    <dgm:pt modelId="{0D85A670-15EC-4547-81B9-BA623233FDC0}" type="parTrans" cxnId="{C697E54B-AD54-4518-B520-37CC86E6E44C}">
      <dgm:prSet/>
      <dgm:spPr/>
      <dgm:t>
        <a:bodyPr/>
        <a:lstStyle/>
        <a:p>
          <a:endParaRPr lang="en-US"/>
        </a:p>
      </dgm:t>
    </dgm:pt>
    <dgm:pt modelId="{481FF2AD-43D4-458D-BEA7-DCA1AB6A3AEB}" type="sibTrans" cxnId="{C697E54B-AD54-4518-B520-37CC86E6E44C}">
      <dgm:prSet/>
      <dgm:spPr/>
      <dgm:t>
        <a:bodyPr/>
        <a:lstStyle/>
        <a:p>
          <a:endParaRPr lang="en-US"/>
        </a:p>
      </dgm:t>
    </dgm:pt>
    <dgm:pt modelId="{1B7CE7A2-CDA6-4609-BBC4-FC9F1DE4AAB9}" type="pres">
      <dgm:prSet presAssocID="{C470208F-1649-46DA-BB28-097E6D91E121}" presName="Name0" presStyleCnt="0">
        <dgm:presLayoutVars>
          <dgm:dir/>
          <dgm:resizeHandles/>
        </dgm:presLayoutVars>
      </dgm:prSet>
      <dgm:spPr/>
      <dgm:t>
        <a:bodyPr/>
        <a:lstStyle/>
        <a:p>
          <a:endParaRPr lang="en-US"/>
        </a:p>
      </dgm:t>
    </dgm:pt>
    <dgm:pt modelId="{932A2D09-E38E-4283-9FCB-572FA24C5C8B}" type="pres">
      <dgm:prSet presAssocID="{119CC2D4-7F99-445B-931D-CF13A1EA0B4A}" presName="compNode" presStyleCnt="0"/>
      <dgm:spPr/>
    </dgm:pt>
    <dgm:pt modelId="{0B2674AE-B042-4160-821C-940EF119B483}" type="pres">
      <dgm:prSet presAssocID="{119CC2D4-7F99-445B-931D-CF13A1EA0B4A}" presName="dummyConnPt" presStyleCnt="0"/>
      <dgm:spPr/>
    </dgm:pt>
    <dgm:pt modelId="{EAE2D454-4591-46EC-9E38-35CF021A6762}" type="pres">
      <dgm:prSet presAssocID="{119CC2D4-7F99-445B-931D-CF13A1EA0B4A}" presName="node" presStyleLbl="node1" presStyleIdx="0" presStyleCnt="8">
        <dgm:presLayoutVars>
          <dgm:bulletEnabled val="1"/>
        </dgm:presLayoutVars>
      </dgm:prSet>
      <dgm:spPr/>
      <dgm:t>
        <a:bodyPr/>
        <a:lstStyle/>
        <a:p>
          <a:endParaRPr lang="en-US"/>
        </a:p>
      </dgm:t>
    </dgm:pt>
    <dgm:pt modelId="{411E9D72-BFEE-4D94-B54E-0258CF0A37B4}" type="pres">
      <dgm:prSet presAssocID="{0A6B5F61-0771-4AF2-8EE3-7093C2A5DC15}" presName="sibTrans" presStyleLbl="bgSibTrans2D1" presStyleIdx="0" presStyleCnt="7"/>
      <dgm:spPr/>
      <dgm:t>
        <a:bodyPr/>
        <a:lstStyle/>
        <a:p>
          <a:endParaRPr lang="en-US"/>
        </a:p>
      </dgm:t>
    </dgm:pt>
    <dgm:pt modelId="{B316914D-7983-4A45-A1EF-F39500B0DF84}" type="pres">
      <dgm:prSet presAssocID="{7691C098-E890-40D8-8A4C-C10C930161FB}" presName="compNode" presStyleCnt="0"/>
      <dgm:spPr/>
    </dgm:pt>
    <dgm:pt modelId="{2EE7D97D-531F-48C4-AD2A-0732BD560EF4}" type="pres">
      <dgm:prSet presAssocID="{7691C098-E890-40D8-8A4C-C10C930161FB}" presName="dummyConnPt" presStyleCnt="0"/>
      <dgm:spPr/>
    </dgm:pt>
    <dgm:pt modelId="{649678D0-D757-4B3B-A407-E1B04D877617}" type="pres">
      <dgm:prSet presAssocID="{7691C098-E890-40D8-8A4C-C10C930161FB}" presName="node" presStyleLbl="node1" presStyleIdx="1" presStyleCnt="8">
        <dgm:presLayoutVars>
          <dgm:bulletEnabled val="1"/>
        </dgm:presLayoutVars>
      </dgm:prSet>
      <dgm:spPr/>
      <dgm:t>
        <a:bodyPr/>
        <a:lstStyle/>
        <a:p>
          <a:endParaRPr lang="en-US"/>
        </a:p>
      </dgm:t>
    </dgm:pt>
    <dgm:pt modelId="{17EC6908-43FC-4CD6-B137-90BACC668F9E}" type="pres">
      <dgm:prSet presAssocID="{62263C46-35FA-412D-BC51-7A8B3FEDC1F0}" presName="sibTrans" presStyleLbl="bgSibTrans2D1" presStyleIdx="1" presStyleCnt="7"/>
      <dgm:spPr/>
      <dgm:t>
        <a:bodyPr/>
        <a:lstStyle/>
        <a:p>
          <a:endParaRPr lang="en-US"/>
        </a:p>
      </dgm:t>
    </dgm:pt>
    <dgm:pt modelId="{DBE7C485-5B4C-4EE1-91AC-678B538F75B9}" type="pres">
      <dgm:prSet presAssocID="{87A1831A-8F6C-4AAA-9D43-591D80A1D304}" presName="compNode" presStyleCnt="0"/>
      <dgm:spPr/>
    </dgm:pt>
    <dgm:pt modelId="{7A5BC9B2-520F-43C6-8E19-ACA670422E33}" type="pres">
      <dgm:prSet presAssocID="{87A1831A-8F6C-4AAA-9D43-591D80A1D304}" presName="dummyConnPt" presStyleCnt="0"/>
      <dgm:spPr/>
    </dgm:pt>
    <dgm:pt modelId="{A000D60B-F3F7-40A4-A675-92B5F1130160}" type="pres">
      <dgm:prSet presAssocID="{87A1831A-8F6C-4AAA-9D43-591D80A1D304}" presName="node" presStyleLbl="node1" presStyleIdx="2" presStyleCnt="8">
        <dgm:presLayoutVars>
          <dgm:bulletEnabled val="1"/>
        </dgm:presLayoutVars>
      </dgm:prSet>
      <dgm:spPr/>
      <dgm:t>
        <a:bodyPr/>
        <a:lstStyle/>
        <a:p>
          <a:endParaRPr lang="en-US"/>
        </a:p>
      </dgm:t>
    </dgm:pt>
    <dgm:pt modelId="{45A086E9-9CA7-44E2-8043-9234E31E2835}" type="pres">
      <dgm:prSet presAssocID="{FCC8A665-6660-408B-9157-516724C4267B}" presName="sibTrans" presStyleLbl="bgSibTrans2D1" presStyleIdx="2" presStyleCnt="7"/>
      <dgm:spPr/>
      <dgm:t>
        <a:bodyPr/>
        <a:lstStyle/>
        <a:p>
          <a:endParaRPr lang="en-US"/>
        </a:p>
      </dgm:t>
    </dgm:pt>
    <dgm:pt modelId="{33CF3511-20D9-4401-A29B-D8D2EF5828C4}" type="pres">
      <dgm:prSet presAssocID="{BFA66520-3EEB-46E7-8CC8-678D2F3C122B}" presName="compNode" presStyleCnt="0"/>
      <dgm:spPr/>
    </dgm:pt>
    <dgm:pt modelId="{9B2B7C78-8C3D-4313-BB3D-C6DDBE6B5580}" type="pres">
      <dgm:prSet presAssocID="{BFA66520-3EEB-46E7-8CC8-678D2F3C122B}" presName="dummyConnPt" presStyleCnt="0"/>
      <dgm:spPr/>
    </dgm:pt>
    <dgm:pt modelId="{C8937C3D-513B-4F2E-8D84-DBDAB52FB052}" type="pres">
      <dgm:prSet presAssocID="{BFA66520-3EEB-46E7-8CC8-678D2F3C122B}" presName="node" presStyleLbl="node1" presStyleIdx="3" presStyleCnt="8">
        <dgm:presLayoutVars>
          <dgm:bulletEnabled val="1"/>
        </dgm:presLayoutVars>
      </dgm:prSet>
      <dgm:spPr/>
    </dgm:pt>
    <dgm:pt modelId="{EDEA7918-167E-4081-AD3F-0EBA9D0BB1BC}" type="pres">
      <dgm:prSet presAssocID="{C32127C1-5345-4D3D-BA09-EF6CECF39745}" presName="sibTrans" presStyleLbl="bgSibTrans2D1" presStyleIdx="3" presStyleCnt="7"/>
      <dgm:spPr/>
    </dgm:pt>
    <dgm:pt modelId="{8884DDDC-C3FE-48B1-9FDB-DB936FC836F5}" type="pres">
      <dgm:prSet presAssocID="{8F4F5B96-4785-4006-8282-35D20F1D2A71}" presName="compNode" presStyleCnt="0"/>
      <dgm:spPr/>
    </dgm:pt>
    <dgm:pt modelId="{F8645D89-6B5B-47AB-91D2-C5D72A69D83E}" type="pres">
      <dgm:prSet presAssocID="{8F4F5B96-4785-4006-8282-35D20F1D2A71}" presName="dummyConnPt" presStyleCnt="0"/>
      <dgm:spPr/>
    </dgm:pt>
    <dgm:pt modelId="{8CE81037-AC05-455B-A698-C4AF26D5A860}" type="pres">
      <dgm:prSet presAssocID="{8F4F5B96-4785-4006-8282-35D20F1D2A71}" presName="node" presStyleLbl="node1" presStyleIdx="4" presStyleCnt="8">
        <dgm:presLayoutVars>
          <dgm:bulletEnabled val="1"/>
        </dgm:presLayoutVars>
      </dgm:prSet>
      <dgm:spPr/>
      <dgm:t>
        <a:bodyPr/>
        <a:lstStyle/>
        <a:p>
          <a:endParaRPr lang="en-US"/>
        </a:p>
      </dgm:t>
    </dgm:pt>
    <dgm:pt modelId="{CF64C6A5-F799-4977-B6BC-C159C9235BEA}" type="pres">
      <dgm:prSet presAssocID="{9699C6EC-0FBF-47E2-A9E5-E92CC48B48F5}" presName="sibTrans" presStyleLbl="bgSibTrans2D1" presStyleIdx="4" presStyleCnt="7"/>
      <dgm:spPr/>
      <dgm:t>
        <a:bodyPr/>
        <a:lstStyle/>
        <a:p>
          <a:endParaRPr lang="en-US"/>
        </a:p>
      </dgm:t>
    </dgm:pt>
    <dgm:pt modelId="{F03A2A00-1B90-4173-A612-846DB037BE10}" type="pres">
      <dgm:prSet presAssocID="{CC54030A-3158-43FC-A4CC-BB8BAADF9BAE}" presName="compNode" presStyleCnt="0"/>
      <dgm:spPr/>
    </dgm:pt>
    <dgm:pt modelId="{B8ACBEC1-1DA2-45E5-B5BB-63FFBE35591B}" type="pres">
      <dgm:prSet presAssocID="{CC54030A-3158-43FC-A4CC-BB8BAADF9BAE}" presName="dummyConnPt" presStyleCnt="0"/>
      <dgm:spPr/>
    </dgm:pt>
    <dgm:pt modelId="{3EE6D337-65BE-42FF-AA66-679051F66E04}" type="pres">
      <dgm:prSet presAssocID="{CC54030A-3158-43FC-A4CC-BB8BAADF9BAE}" presName="node" presStyleLbl="node1" presStyleIdx="5" presStyleCnt="8">
        <dgm:presLayoutVars>
          <dgm:bulletEnabled val="1"/>
        </dgm:presLayoutVars>
      </dgm:prSet>
      <dgm:spPr/>
    </dgm:pt>
    <dgm:pt modelId="{E21955CF-E892-4FAC-B5A8-7531669C7F47}" type="pres">
      <dgm:prSet presAssocID="{E342B0FB-8C4B-49CE-8139-1A166F6D03B1}" presName="sibTrans" presStyleLbl="bgSibTrans2D1" presStyleIdx="5" presStyleCnt="7"/>
      <dgm:spPr/>
    </dgm:pt>
    <dgm:pt modelId="{1A688519-474F-44CC-93A7-8CD46D29A7E8}" type="pres">
      <dgm:prSet presAssocID="{647288DD-997E-4B41-8C85-0FB341D7DEE8}" presName="compNode" presStyleCnt="0"/>
      <dgm:spPr/>
    </dgm:pt>
    <dgm:pt modelId="{E29AD686-B23D-4F46-AD05-90570D4D700E}" type="pres">
      <dgm:prSet presAssocID="{647288DD-997E-4B41-8C85-0FB341D7DEE8}" presName="dummyConnPt" presStyleCnt="0"/>
      <dgm:spPr/>
    </dgm:pt>
    <dgm:pt modelId="{3F058522-B1B5-4508-B295-96933F52834E}" type="pres">
      <dgm:prSet presAssocID="{647288DD-997E-4B41-8C85-0FB341D7DEE8}" presName="node" presStyleLbl="node1" presStyleIdx="6" presStyleCnt="8">
        <dgm:presLayoutVars>
          <dgm:bulletEnabled val="1"/>
        </dgm:presLayoutVars>
      </dgm:prSet>
      <dgm:spPr/>
      <dgm:t>
        <a:bodyPr/>
        <a:lstStyle/>
        <a:p>
          <a:endParaRPr lang="en-US"/>
        </a:p>
      </dgm:t>
    </dgm:pt>
    <dgm:pt modelId="{FB18A7B7-E9DA-4C00-88FF-152210E8585B}" type="pres">
      <dgm:prSet presAssocID="{3DFFB3CB-C034-47C8-B1F0-5D890B90A750}" presName="sibTrans" presStyleLbl="bgSibTrans2D1" presStyleIdx="6" presStyleCnt="7"/>
      <dgm:spPr/>
      <dgm:t>
        <a:bodyPr/>
        <a:lstStyle/>
        <a:p>
          <a:endParaRPr lang="en-US"/>
        </a:p>
      </dgm:t>
    </dgm:pt>
    <dgm:pt modelId="{5C380561-CDB0-4AC3-8669-E317626D909E}" type="pres">
      <dgm:prSet presAssocID="{50FDAF4A-859C-420E-9E31-3B66C00FE86D}" presName="compNode" presStyleCnt="0"/>
      <dgm:spPr/>
    </dgm:pt>
    <dgm:pt modelId="{37AE9FE1-1087-43E8-825E-2C800C521400}" type="pres">
      <dgm:prSet presAssocID="{50FDAF4A-859C-420E-9E31-3B66C00FE86D}" presName="dummyConnPt" presStyleCnt="0"/>
      <dgm:spPr/>
    </dgm:pt>
    <dgm:pt modelId="{00CF9B81-A0F3-4007-8AA7-C89AC7826143}" type="pres">
      <dgm:prSet presAssocID="{50FDAF4A-859C-420E-9E31-3B66C00FE86D}" presName="node" presStyleLbl="node1" presStyleIdx="7" presStyleCnt="8">
        <dgm:presLayoutVars>
          <dgm:bulletEnabled val="1"/>
        </dgm:presLayoutVars>
      </dgm:prSet>
      <dgm:spPr/>
      <dgm:t>
        <a:bodyPr/>
        <a:lstStyle/>
        <a:p>
          <a:endParaRPr lang="en-US"/>
        </a:p>
      </dgm:t>
    </dgm:pt>
  </dgm:ptLst>
  <dgm:cxnLst>
    <dgm:cxn modelId="{3F1D278E-CD62-4044-90F8-C153AED25B63}" type="presOf" srcId="{FCC8A665-6660-408B-9157-516724C4267B}" destId="{45A086E9-9CA7-44E2-8043-9234E31E2835}" srcOrd="0" destOrd="0" presId="urn:microsoft.com/office/officeart/2005/8/layout/bProcess4"/>
    <dgm:cxn modelId="{C3DD268B-54B8-407D-B70A-5D8E4B8BA9ED}" type="presOf" srcId="{7691C098-E890-40D8-8A4C-C10C930161FB}" destId="{649678D0-D757-4B3B-A407-E1B04D877617}" srcOrd="0" destOrd="0" presId="urn:microsoft.com/office/officeart/2005/8/layout/bProcess4"/>
    <dgm:cxn modelId="{B4EF1C30-72C7-4C8C-A69F-B1FB57E94903}" type="presOf" srcId="{87A1831A-8F6C-4AAA-9D43-591D80A1D304}" destId="{A000D60B-F3F7-40A4-A675-92B5F1130160}" srcOrd="0" destOrd="0" presId="urn:microsoft.com/office/officeart/2005/8/layout/bProcess4"/>
    <dgm:cxn modelId="{A5F9DFF3-EB14-448A-B395-5F35E68D7534}" type="presOf" srcId="{E342B0FB-8C4B-49CE-8139-1A166F6D03B1}" destId="{E21955CF-E892-4FAC-B5A8-7531669C7F47}" srcOrd="0" destOrd="0" presId="urn:microsoft.com/office/officeart/2005/8/layout/bProcess4"/>
    <dgm:cxn modelId="{0F5713DF-1818-4BE1-95B9-2C7B098096B7}" srcId="{C470208F-1649-46DA-BB28-097E6D91E121}" destId="{119CC2D4-7F99-445B-931D-CF13A1EA0B4A}" srcOrd="0" destOrd="0" parTransId="{6619A2F3-4D7A-4173-AE9E-EA09E7BCD70B}" sibTransId="{0A6B5F61-0771-4AF2-8EE3-7093C2A5DC15}"/>
    <dgm:cxn modelId="{1D7694F1-5027-405E-9999-788D5E3830D4}" type="presOf" srcId="{8F4F5B96-4785-4006-8282-35D20F1D2A71}" destId="{8CE81037-AC05-455B-A698-C4AF26D5A860}" srcOrd="0" destOrd="0" presId="urn:microsoft.com/office/officeart/2005/8/layout/bProcess4"/>
    <dgm:cxn modelId="{9ABA8226-BA9A-4F81-B552-194C2D759DBE}" type="presOf" srcId="{C470208F-1649-46DA-BB28-097E6D91E121}" destId="{1B7CE7A2-CDA6-4609-BBC4-FC9F1DE4AAB9}" srcOrd="0" destOrd="0" presId="urn:microsoft.com/office/officeart/2005/8/layout/bProcess4"/>
    <dgm:cxn modelId="{153B2EEF-B579-420E-B68E-682CB321E409}" srcId="{C470208F-1649-46DA-BB28-097E6D91E121}" destId="{87A1831A-8F6C-4AAA-9D43-591D80A1D304}" srcOrd="2" destOrd="0" parTransId="{F432B46C-BB79-4AF0-8432-9EB095F94735}" sibTransId="{FCC8A665-6660-408B-9157-516724C4267B}"/>
    <dgm:cxn modelId="{CDC749E2-4F43-4A4C-9AAF-C09D527F21FD}" srcId="{C470208F-1649-46DA-BB28-097E6D91E121}" destId="{647288DD-997E-4B41-8C85-0FB341D7DEE8}" srcOrd="6" destOrd="0" parTransId="{E7F70510-EA4C-40D7-A3C9-AA42C9569554}" sibTransId="{3DFFB3CB-C034-47C8-B1F0-5D890B90A750}"/>
    <dgm:cxn modelId="{00F50921-EA2A-4E72-BE5A-9848D5D3136C}" srcId="{C470208F-1649-46DA-BB28-097E6D91E121}" destId="{BFA66520-3EEB-46E7-8CC8-678D2F3C122B}" srcOrd="3" destOrd="0" parTransId="{9DC1C350-0C12-4925-BF52-EF608E5DF436}" sibTransId="{C32127C1-5345-4D3D-BA09-EF6CECF39745}"/>
    <dgm:cxn modelId="{BB691EB2-CE32-4526-955A-DB6A7B3E7D95}" type="presOf" srcId="{50FDAF4A-859C-420E-9E31-3B66C00FE86D}" destId="{00CF9B81-A0F3-4007-8AA7-C89AC7826143}" srcOrd="0" destOrd="0" presId="urn:microsoft.com/office/officeart/2005/8/layout/bProcess4"/>
    <dgm:cxn modelId="{2D405128-5914-4FB8-9667-CA2038998AC5}" srcId="{C470208F-1649-46DA-BB28-097E6D91E121}" destId="{CC54030A-3158-43FC-A4CC-BB8BAADF9BAE}" srcOrd="5" destOrd="0" parTransId="{39326AE7-2934-405A-AD0B-60EAAE957CE7}" sibTransId="{E342B0FB-8C4B-49CE-8139-1A166F6D03B1}"/>
    <dgm:cxn modelId="{BD713CFA-C1D3-4EDA-A18A-946FF93AE06C}" type="presOf" srcId="{0A6B5F61-0771-4AF2-8EE3-7093C2A5DC15}" destId="{411E9D72-BFEE-4D94-B54E-0258CF0A37B4}" srcOrd="0" destOrd="0" presId="urn:microsoft.com/office/officeart/2005/8/layout/bProcess4"/>
    <dgm:cxn modelId="{5B5CD3DB-60B3-45DF-8EDA-58D6664955B2}" type="presOf" srcId="{62263C46-35FA-412D-BC51-7A8B3FEDC1F0}" destId="{17EC6908-43FC-4CD6-B137-90BACC668F9E}" srcOrd="0" destOrd="0" presId="urn:microsoft.com/office/officeart/2005/8/layout/bProcess4"/>
    <dgm:cxn modelId="{A3B6703A-0598-40E6-8F38-9AAC78A51EFC}" type="presOf" srcId="{9699C6EC-0FBF-47E2-A9E5-E92CC48B48F5}" destId="{CF64C6A5-F799-4977-B6BC-C159C9235BEA}" srcOrd="0" destOrd="0" presId="urn:microsoft.com/office/officeart/2005/8/layout/bProcess4"/>
    <dgm:cxn modelId="{AD25E5A3-7AE2-41B3-85FC-8B57A83AF5B6}" type="presOf" srcId="{BFA66520-3EEB-46E7-8CC8-678D2F3C122B}" destId="{C8937C3D-513B-4F2E-8D84-DBDAB52FB052}" srcOrd="0" destOrd="0" presId="urn:microsoft.com/office/officeart/2005/8/layout/bProcess4"/>
    <dgm:cxn modelId="{E17A1890-2F6F-4330-A074-E5FB7430139A}" type="presOf" srcId="{119CC2D4-7F99-445B-931D-CF13A1EA0B4A}" destId="{EAE2D454-4591-46EC-9E38-35CF021A6762}" srcOrd="0" destOrd="0" presId="urn:microsoft.com/office/officeart/2005/8/layout/bProcess4"/>
    <dgm:cxn modelId="{B727DCE9-5AF6-4902-8BEF-5A7B695119E4}" type="presOf" srcId="{647288DD-997E-4B41-8C85-0FB341D7DEE8}" destId="{3F058522-B1B5-4508-B295-96933F52834E}" srcOrd="0" destOrd="0" presId="urn:microsoft.com/office/officeart/2005/8/layout/bProcess4"/>
    <dgm:cxn modelId="{C697E54B-AD54-4518-B520-37CC86E6E44C}" srcId="{C470208F-1649-46DA-BB28-097E6D91E121}" destId="{50FDAF4A-859C-420E-9E31-3B66C00FE86D}" srcOrd="7" destOrd="0" parTransId="{0D85A670-15EC-4547-81B9-BA623233FDC0}" sibTransId="{481FF2AD-43D4-458D-BEA7-DCA1AB6A3AEB}"/>
    <dgm:cxn modelId="{2FAEA7F0-1493-4256-9C68-8FE37CC82A7C}" type="presOf" srcId="{3DFFB3CB-C034-47C8-B1F0-5D890B90A750}" destId="{FB18A7B7-E9DA-4C00-88FF-152210E8585B}" srcOrd="0" destOrd="0" presId="urn:microsoft.com/office/officeart/2005/8/layout/bProcess4"/>
    <dgm:cxn modelId="{CF5F2BE8-B7E8-47DA-8AE3-7677A00B24B4}" srcId="{C470208F-1649-46DA-BB28-097E6D91E121}" destId="{8F4F5B96-4785-4006-8282-35D20F1D2A71}" srcOrd="4" destOrd="0" parTransId="{7C938347-342B-417E-B67D-EC2229AA36E3}" sibTransId="{9699C6EC-0FBF-47E2-A9E5-E92CC48B48F5}"/>
    <dgm:cxn modelId="{48E1F984-BC68-4A2D-86C5-735CC6BD2A97}" type="presOf" srcId="{CC54030A-3158-43FC-A4CC-BB8BAADF9BAE}" destId="{3EE6D337-65BE-42FF-AA66-679051F66E04}" srcOrd="0" destOrd="0" presId="urn:microsoft.com/office/officeart/2005/8/layout/bProcess4"/>
    <dgm:cxn modelId="{245A79A6-D6B1-4BA2-81D5-712C1ADC9DE3}" type="presOf" srcId="{C32127C1-5345-4D3D-BA09-EF6CECF39745}" destId="{EDEA7918-167E-4081-AD3F-0EBA9D0BB1BC}" srcOrd="0" destOrd="0" presId="urn:microsoft.com/office/officeart/2005/8/layout/bProcess4"/>
    <dgm:cxn modelId="{D9DE0CA1-C3E7-471B-B9D9-CD3FC8ABE476}" srcId="{C470208F-1649-46DA-BB28-097E6D91E121}" destId="{7691C098-E890-40D8-8A4C-C10C930161FB}" srcOrd="1" destOrd="0" parTransId="{529C0C8E-AD80-4DBA-9ADB-58493F3B4812}" sibTransId="{62263C46-35FA-412D-BC51-7A8B3FEDC1F0}"/>
    <dgm:cxn modelId="{3FD02268-DB8E-4559-939E-68B86BBD5FA0}" type="presParOf" srcId="{1B7CE7A2-CDA6-4609-BBC4-FC9F1DE4AAB9}" destId="{932A2D09-E38E-4283-9FCB-572FA24C5C8B}" srcOrd="0" destOrd="0" presId="urn:microsoft.com/office/officeart/2005/8/layout/bProcess4"/>
    <dgm:cxn modelId="{D7EFE216-D326-49B9-9277-E61588E79F9C}" type="presParOf" srcId="{932A2D09-E38E-4283-9FCB-572FA24C5C8B}" destId="{0B2674AE-B042-4160-821C-940EF119B483}" srcOrd="0" destOrd="0" presId="urn:microsoft.com/office/officeart/2005/8/layout/bProcess4"/>
    <dgm:cxn modelId="{14B6EB70-1FD8-4337-8324-287503B8F329}" type="presParOf" srcId="{932A2D09-E38E-4283-9FCB-572FA24C5C8B}" destId="{EAE2D454-4591-46EC-9E38-35CF021A6762}" srcOrd="1" destOrd="0" presId="urn:microsoft.com/office/officeart/2005/8/layout/bProcess4"/>
    <dgm:cxn modelId="{B76533A8-4F44-4783-BB00-A547BAEC4E8F}" type="presParOf" srcId="{1B7CE7A2-CDA6-4609-BBC4-FC9F1DE4AAB9}" destId="{411E9D72-BFEE-4D94-B54E-0258CF0A37B4}" srcOrd="1" destOrd="0" presId="urn:microsoft.com/office/officeart/2005/8/layout/bProcess4"/>
    <dgm:cxn modelId="{49531327-9717-4152-AC4A-1EA4234BE716}" type="presParOf" srcId="{1B7CE7A2-CDA6-4609-BBC4-FC9F1DE4AAB9}" destId="{B316914D-7983-4A45-A1EF-F39500B0DF84}" srcOrd="2" destOrd="0" presId="urn:microsoft.com/office/officeart/2005/8/layout/bProcess4"/>
    <dgm:cxn modelId="{B108FA55-2308-47EF-96D1-45408649D2CA}" type="presParOf" srcId="{B316914D-7983-4A45-A1EF-F39500B0DF84}" destId="{2EE7D97D-531F-48C4-AD2A-0732BD560EF4}" srcOrd="0" destOrd="0" presId="urn:microsoft.com/office/officeart/2005/8/layout/bProcess4"/>
    <dgm:cxn modelId="{1839FC77-1CFE-4810-A9EC-2BA4CE47FF96}" type="presParOf" srcId="{B316914D-7983-4A45-A1EF-F39500B0DF84}" destId="{649678D0-D757-4B3B-A407-E1B04D877617}" srcOrd="1" destOrd="0" presId="urn:microsoft.com/office/officeart/2005/8/layout/bProcess4"/>
    <dgm:cxn modelId="{CA1FB884-63C6-4874-AE22-1EEBB8FCC511}" type="presParOf" srcId="{1B7CE7A2-CDA6-4609-BBC4-FC9F1DE4AAB9}" destId="{17EC6908-43FC-4CD6-B137-90BACC668F9E}" srcOrd="3" destOrd="0" presId="urn:microsoft.com/office/officeart/2005/8/layout/bProcess4"/>
    <dgm:cxn modelId="{22D49BBA-19B4-4AFD-B90A-FA719994A168}" type="presParOf" srcId="{1B7CE7A2-CDA6-4609-BBC4-FC9F1DE4AAB9}" destId="{DBE7C485-5B4C-4EE1-91AC-678B538F75B9}" srcOrd="4" destOrd="0" presId="urn:microsoft.com/office/officeart/2005/8/layout/bProcess4"/>
    <dgm:cxn modelId="{410CF7E0-02B6-4405-AEC6-62E1E823F30C}" type="presParOf" srcId="{DBE7C485-5B4C-4EE1-91AC-678B538F75B9}" destId="{7A5BC9B2-520F-43C6-8E19-ACA670422E33}" srcOrd="0" destOrd="0" presId="urn:microsoft.com/office/officeart/2005/8/layout/bProcess4"/>
    <dgm:cxn modelId="{897047A0-12A9-4B80-927C-F7F2A8D1BF41}" type="presParOf" srcId="{DBE7C485-5B4C-4EE1-91AC-678B538F75B9}" destId="{A000D60B-F3F7-40A4-A675-92B5F1130160}" srcOrd="1" destOrd="0" presId="urn:microsoft.com/office/officeart/2005/8/layout/bProcess4"/>
    <dgm:cxn modelId="{A5DD9477-AA6E-47D4-BAF2-389F8D50C6E2}" type="presParOf" srcId="{1B7CE7A2-CDA6-4609-BBC4-FC9F1DE4AAB9}" destId="{45A086E9-9CA7-44E2-8043-9234E31E2835}" srcOrd="5" destOrd="0" presId="urn:microsoft.com/office/officeart/2005/8/layout/bProcess4"/>
    <dgm:cxn modelId="{F0F645D7-2E00-4E56-8A25-6347097264E0}" type="presParOf" srcId="{1B7CE7A2-CDA6-4609-BBC4-FC9F1DE4AAB9}" destId="{33CF3511-20D9-4401-A29B-D8D2EF5828C4}" srcOrd="6" destOrd="0" presId="urn:microsoft.com/office/officeart/2005/8/layout/bProcess4"/>
    <dgm:cxn modelId="{C08E4098-B5EF-4A24-B8AA-BAB49A860587}" type="presParOf" srcId="{33CF3511-20D9-4401-A29B-D8D2EF5828C4}" destId="{9B2B7C78-8C3D-4313-BB3D-C6DDBE6B5580}" srcOrd="0" destOrd="0" presId="urn:microsoft.com/office/officeart/2005/8/layout/bProcess4"/>
    <dgm:cxn modelId="{638F8724-5666-44B8-B412-C73B3C802F11}" type="presParOf" srcId="{33CF3511-20D9-4401-A29B-D8D2EF5828C4}" destId="{C8937C3D-513B-4F2E-8D84-DBDAB52FB052}" srcOrd="1" destOrd="0" presId="urn:microsoft.com/office/officeart/2005/8/layout/bProcess4"/>
    <dgm:cxn modelId="{6A24104B-1690-4859-B7D8-DA4B978F0001}" type="presParOf" srcId="{1B7CE7A2-CDA6-4609-BBC4-FC9F1DE4AAB9}" destId="{EDEA7918-167E-4081-AD3F-0EBA9D0BB1BC}" srcOrd="7" destOrd="0" presId="urn:microsoft.com/office/officeart/2005/8/layout/bProcess4"/>
    <dgm:cxn modelId="{26B3AF90-A514-457F-AD44-9C1A2F8EAA39}" type="presParOf" srcId="{1B7CE7A2-CDA6-4609-BBC4-FC9F1DE4AAB9}" destId="{8884DDDC-C3FE-48B1-9FDB-DB936FC836F5}" srcOrd="8" destOrd="0" presId="urn:microsoft.com/office/officeart/2005/8/layout/bProcess4"/>
    <dgm:cxn modelId="{77FCF744-197C-408D-AAF2-DD6D512D3D7B}" type="presParOf" srcId="{8884DDDC-C3FE-48B1-9FDB-DB936FC836F5}" destId="{F8645D89-6B5B-47AB-91D2-C5D72A69D83E}" srcOrd="0" destOrd="0" presId="urn:microsoft.com/office/officeart/2005/8/layout/bProcess4"/>
    <dgm:cxn modelId="{A2445164-FC99-412E-AA27-9887B0A372BA}" type="presParOf" srcId="{8884DDDC-C3FE-48B1-9FDB-DB936FC836F5}" destId="{8CE81037-AC05-455B-A698-C4AF26D5A860}" srcOrd="1" destOrd="0" presId="urn:microsoft.com/office/officeart/2005/8/layout/bProcess4"/>
    <dgm:cxn modelId="{BD77E556-7040-4DCC-A90B-FDEBA665AD19}" type="presParOf" srcId="{1B7CE7A2-CDA6-4609-BBC4-FC9F1DE4AAB9}" destId="{CF64C6A5-F799-4977-B6BC-C159C9235BEA}" srcOrd="9" destOrd="0" presId="urn:microsoft.com/office/officeart/2005/8/layout/bProcess4"/>
    <dgm:cxn modelId="{0EBE09EB-94BA-4981-A5A5-AF56B055F765}" type="presParOf" srcId="{1B7CE7A2-CDA6-4609-BBC4-FC9F1DE4AAB9}" destId="{F03A2A00-1B90-4173-A612-846DB037BE10}" srcOrd="10" destOrd="0" presId="urn:microsoft.com/office/officeart/2005/8/layout/bProcess4"/>
    <dgm:cxn modelId="{F11F6A33-2EDA-4562-B4C5-DC90A48A54BC}" type="presParOf" srcId="{F03A2A00-1B90-4173-A612-846DB037BE10}" destId="{B8ACBEC1-1DA2-45E5-B5BB-63FFBE35591B}" srcOrd="0" destOrd="0" presId="urn:microsoft.com/office/officeart/2005/8/layout/bProcess4"/>
    <dgm:cxn modelId="{DA61109A-D958-4F41-A9F9-69E7560A07A9}" type="presParOf" srcId="{F03A2A00-1B90-4173-A612-846DB037BE10}" destId="{3EE6D337-65BE-42FF-AA66-679051F66E04}" srcOrd="1" destOrd="0" presId="urn:microsoft.com/office/officeart/2005/8/layout/bProcess4"/>
    <dgm:cxn modelId="{1B3ED3B3-5D52-4BCC-815F-0A3E133016D4}" type="presParOf" srcId="{1B7CE7A2-CDA6-4609-BBC4-FC9F1DE4AAB9}" destId="{E21955CF-E892-4FAC-B5A8-7531669C7F47}" srcOrd="11" destOrd="0" presId="urn:microsoft.com/office/officeart/2005/8/layout/bProcess4"/>
    <dgm:cxn modelId="{A24AACB0-EE1C-4733-BF51-E344C14DFAB7}" type="presParOf" srcId="{1B7CE7A2-CDA6-4609-BBC4-FC9F1DE4AAB9}" destId="{1A688519-474F-44CC-93A7-8CD46D29A7E8}" srcOrd="12" destOrd="0" presId="urn:microsoft.com/office/officeart/2005/8/layout/bProcess4"/>
    <dgm:cxn modelId="{2EA97497-4608-48CE-9D93-C2FB1153BC71}" type="presParOf" srcId="{1A688519-474F-44CC-93A7-8CD46D29A7E8}" destId="{E29AD686-B23D-4F46-AD05-90570D4D700E}" srcOrd="0" destOrd="0" presId="urn:microsoft.com/office/officeart/2005/8/layout/bProcess4"/>
    <dgm:cxn modelId="{0BEEE45E-4134-4BD3-A123-8B43773ECF4D}" type="presParOf" srcId="{1A688519-474F-44CC-93A7-8CD46D29A7E8}" destId="{3F058522-B1B5-4508-B295-96933F52834E}" srcOrd="1" destOrd="0" presId="urn:microsoft.com/office/officeart/2005/8/layout/bProcess4"/>
    <dgm:cxn modelId="{0C134ACF-05B7-4677-A34D-3A4570E56D3C}" type="presParOf" srcId="{1B7CE7A2-CDA6-4609-BBC4-FC9F1DE4AAB9}" destId="{FB18A7B7-E9DA-4C00-88FF-152210E8585B}" srcOrd="13" destOrd="0" presId="urn:microsoft.com/office/officeart/2005/8/layout/bProcess4"/>
    <dgm:cxn modelId="{E2A970D5-3247-4C3D-A7BE-43A24195F7E9}" type="presParOf" srcId="{1B7CE7A2-CDA6-4609-BBC4-FC9F1DE4AAB9}" destId="{5C380561-CDB0-4AC3-8669-E317626D909E}" srcOrd="14" destOrd="0" presId="urn:microsoft.com/office/officeart/2005/8/layout/bProcess4"/>
    <dgm:cxn modelId="{07D7A448-AD5E-4DC2-AC19-7379F73C3582}" type="presParOf" srcId="{5C380561-CDB0-4AC3-8669-E317626D909E}" destId="{37AE9FE1-1087-43E8-825E-2C800C521400}" srcOrd="0" destOrd="0" presId="urn:microsoft.com/office/officeart/2005/8/layout/bProcess4"/>
    <dgm:cxn modelId="{15BBE127-867F-454C-B895-78979418FB8E}" type="presParOf" srcId="{5C380561-CDB0-4AC3-8669-E317626D909E}" destId="{00CF9B81-A0F3-4007-8AA7-C89AC782614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E9D72-BFEE-4D94-B54E-0258CF0A37B4}">
      <dsp:nvSpPr>
        <dsp:cNvPr id="0" name=""/>
        <dsp:cNvSpPr/>
      </dsp:nvSpPr>
      <dsp:spPr>
        <a:xfrm rot="5400000">
          <a:off x="127437" y="1202556"/>
          <a:ext cx="1880648" cy="226730"/>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AE2D454-4591-46EC-9E38-35CF021A6762}">
      <dsp:nvSpPr>
        <dsp:cNvPr id="0" name=""/>
        <dsp:cNvSpPr/>
      </dsp:nvSpPr>
      <dsp:spPr>
        <a:xfrm>
          <a:off x="559530" y="1538"/>
          <a:ext cx="2519226" cy="1511536"/>
        </a:xfrm>
        <a:prstGeom prst="roundRect">
          <a:avLst>
            <a:gd name="adj" fmla="val 10000"/>
          </a:avLst>
        </a:prstGeom>
        <a:solidFill>
          <a:schemeClr val="accent4">
            <a:hueOff val="0"/>
            <a:satOff val="0"/>
            <a:lumOff val="0"/>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Importing the data</a:t>
          </a:r>
          <a:endParaRPr lang="en-US" sz="1600" kern="1200" dirty="0"/>
        </a:p>
      </dsp:txBody>
      <dsp:txXfrm>
        <a:off x="603801" y="45809"/>
        <a:ext cx="2430684" cy="1422994"/>
      </dsp:txXfrm>
    </dsp:sp>
    <dsp:sp modelId="{17EC6908-43FC-4CD6-B137-90BACC668F9E}">
      <dsp:nvSpPr>
        <dsp:cNvPr id="0" name=""/>
        <dsp:cNvSpPr/>
      </dsp:nvSpPr>
      <dsp:spPr>
        <a:xfrm rot="5400000">
          <a:off x="127437" y="3091976"/>
          <a:ext cx="1880648" cy="226730"/>
        </a:xfrm>
        <a:prstGeom prst="rect">
          <a:avLst/>
        </a:prstGeom>
        <a:solidFill>
          <a:schemeClr val="accent4">
            <a:hueOff val="715133"/>
            <a:satOff val="314"/>
            <a:lumOff val="-915"/>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49678D0-D757-4B3B-A407-E1B04D877617}">
      <dsp:nvSpPr>
        <dsp:cNvPr id="0" name=""/>
        <dsp:cNvSpPr/>
      </dsp:nvSpPr>
      <dsp:spPr>
        <a:xfrm>
          <a:off x="559530" y="1890958"/>
          <a:ext cx="2519226" cy="1511536"/>
        </a:xfrm>
        <a:prstGeom prst="roundRect">
          <a:avLst>
            <a:gd name="adj" fmla="val 10000"/>
          </a:avLst>
        </a:prstGeom>
        <a:solidFill>
          <a:schemeClr val="accent4">
            <a:hueOff val="612971"/>
            <a:satOff val="269"/>
            <a:lumOff val="-784"/>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Data Validation</a:t>
          </a:r>
          <a:endParaRPr lang="en-US" sz="1600" kern="1200" dirty="0"/>
        </a:p>
      </dsp:txBody>
      <dsp:txXfrm>
        <a:off x="603801" y="1935229"/>
        <a:ext cx="2430684" cy="1422994"/>
      </dsp:txXfrm>
    </dsp:sp>
    <dsp:sp modelId="{45A086E9-9CA7-44E2-8043-9234E31E2835}">
      <dsp:nvSpPr>
        <dsp:cNvPr id="0" name=""/>
        <dsp:cNvSpPr/>
      </dsp:nvSpPr>
      <dsp:spPr>
        <a:xfrm>
          <a:off x="1072147" y="4036687"/>
          <a:ext cx="3341800" cy="226730"/>
        </a:xfrm>
        <a:prstGeom prst="rect">
          <a:avLst/>
        </a:prstGeom>
        <a:solidFill>
          <a:schemeClr val="accent4">
            <a:hueOff val="1430267"/>
            <a:satOff val="628"/>
            <a:lumOff val="-183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000D60B-F3F7-40A4-A675-92B5F1130160}">
      <dsp:nvSpPr>
        <dsp:cNvPr id="0" name=""/>
        <dsp:cNvSpPr/>
      </dsp:nvSpPr>
      <dsp:spPr>
        <a:xfrm>
          <a:off x="559530" y="3780378"/>
          <a:ext cx="2519226" cy="1511536"/>
        </a:xfrm>
        <a:prstGeom prst="roundRect">
          <a:avLst>
            <a:gd name="adj" fmla="val 10000"/>
          </a:avLst>
        </a:prstGeom>
        <a:solidFill>
          <a:schemeClr val="accent4">
            <a:hueOff val="1225943"/>
            <a:satOff val="538"/>
            <a:lumOff val="-1569"/>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Data Exploration</a:t>
          </a:r>
          <a:endParaRPr lang="en-US" sz="1600" kern="1200" dirty="0"/>
        </a:p>
      </dsp:txBody>
      <dsp:txXfrm>
        <a:off x="603801" y="3824649"/>
        <a:ext cx="2430684" cy="1422994"/>
      </dsp:txXfrm>
    </dsp:sp>
    <dsp:sp modelId="{EDEA7918-167E-4081-AD3F-0EBA9D0BB1BC}">
      <dsp:nvSpPr>
        <dsp:cNvPr id="0" name=""/>
        <dsp:cNvSpPr/>
      </dsp:nvSpPr>
      <dsp:spPr>
        <a:xfrm rot="16200000">
          <a:off x="3478009" y="3091976"/>
          <a:ext cx="1880648" cy="226730"/>
        </a:xfrm>
        <a:prstGeom prst="rect">
          <a:avLst/>
        </a:prstGeom>
        <a:solidFill>
          <a:schemeClr val="accent4">
            <a:hueOff val="2145400"/>
            <a:satOff val="942"/>
            <a:lumOff val="-2745"/>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8937C3D-513B-4F2E-8D84-DBDAB52FB052}">
      <dsp:nvSpPr>
        <dsp:cNvPr id="0" name=""/>
        <dsp:cNvSpPr/>
      </dsp:nvSpPr>
      <dsp:spPr>
        <a:xfrm>
          <a:off x="3910102" y="3780378"/>
          <a:ext cx="2519226" cy="1511536"/>
        </a:xfrm>
        <a:prstGeom prst="roundRect">
          <a:avLst>
            <a:gd name="adj" fmla="val 10000"/>
          </a:avLst>
        </a:prstGeom>
        <a:solidFill>
          <a:schemeClr val="accent4">
            <a:hueOff val="1838914"/>
            <a:satOff val="807"/>
            <a:lumOff val="-2353"/>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Data </a:t>
          </a:r>
          <a:r>
            <a:rPr lang="en-US" sz="1600" kern="1200" dirty="0" err="1" smtClean="0"/>
            <a:t>PreProcessing</a:t>
          </a:r>
          <a:endParaRPr lang="en-US" sz="1600" kern="1200" dirty="0"/>
        </a:p>
      </dsp:txBody>
      <dsp:txXfrm>
        <a:off x="3954373" y="3824649"/>
        <a:ext cx="2430684" cy="1422994"/>
      </dsp:txXfrm>
    </dsp:sp>
    <dsp:sp modelId="{CF64C6A5-F799-4977-B6BC-C159C9235BEA}">
      <dsp:nvSpPr>
        <dsp:cNvPr id="0" name=""/>
        <dsp:cNvSpPr/>
      </dsp:nvSpPr>
      <dsp:spPr>
        <a:xfrm rot="16200000">
          <a:off x="3478009" y="1202556"/>
          <a:ext cx="1880648" cy="226730"/>
        </a:xfrm>
        <a:prstGeom prst="rect">
          <a:avLst/>
        </a:prstGeom>
        <a:solidFill>
          <a:schemeClr val="accent4">
            <a:hueOff val="2860534"/>
            <a:satOff val="1255"/>
            <a:lumOff val="-366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CE81037-AC05-455B-A698-C4AF26D5A860}">
      <dsp:nvSpPr>
        <dsp:cNvPr id="0" name=""/>
        <dsp:cNvSpPr/>
      </dsp:nvSpPr>
      <dsp:spPr>
        <a:xfrm>
          <a:off x="3910102" y="1890958"/>
          <a:ext cx="2519226" cy="1511536"/>
        </a:xfrm>
        <a:prstGeom prst="roundRect">
          <a:avLst>
            <a:gd name="adj" fmla="val 10000"/>
          </a:avLst>
        </a:prstGeom>
        <a:solidFill>
          <a:schemeClr val="accent4">
            <a:hueOff val="2451886"/>
            <a:satOff val="1076"/>
            <a:lumOff val="-3137"/>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Feature Engineering</a:t>
          </a:r>
          <a:endParaRPr lang="en-US" sz="1600" kern="1200" dirty="0"/>
        </a:p>
      </dsp:txBody>
      <dsp:txXfrm>
        <a:off x="3954373" y="1935229"/>
        <a:ext cx="2430684" cy="1422994"/>
      </dsp:txXfrm>
    </dsp:sp>
    <dsp:sp modelId="{E21955CF-E892-4FAC-B5A8-7531669C7F47}">
      <dsp:nvSpPr>
        <dsp:cNvPr id="0" name=""/>
        <dsp:cNvSpPr/>
      </dsp:nvSpPr>
      <dsp:spPr>
        <a:xfrm>
          <a:off x="4422719" y="257846"/>
          <a:ext cx="3341800" cy="226730"/>
        </a:xfrm>
        <a:prstGeom prst="rect">
          <a:avLst/>
        </a:prstGeom>
        <a:solidFill>
          <a:schemeClr val="accent4">
            <a:hueOff val="3575667"/>
            <a:satOff val="1569"/>
            <a:lumOff val="-4575"/>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EE6D337-65BE-42FF-AA66-679051F66E04}">
      <dsp:nvSpPr>
        <dsp:cNvPr id="0" name=""/>
        <dsp:cNvSpPr/>
      </dsp:nvSpPr>
      <dsp:spPr>
        <a:xfrm>
          <a:off x="3910102" y="1538"/>
          <a:ext cx="2519226" cy="1511536"/>
        </a:xfrm>
        <a:prstGeom prst="roundRect">
          <a:avLst>
            <a:gd name="adj" fmla="val 10000"/>
          </a:avLst>
        </a:prstGeom>
        <a:solidFill>
          <a:schemeClr val="accent4">
            <a:hueOff val="3064857"/>
            <a:satOff val="1345"/>
            <a:lumOff val="-3921"/>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Transformation/Scaling</a:t>
          </a:r>
          <a:endParaRPr lang="en-US" sz="1600" kern="1200" dirty="0"/>
        </a:p>
      </dsp:txBody>
      <dsp:txXfrm>
        <a:off x="3954373" y="45809"/>
        <a:ext cx="2430684" cy="1422994"/>
      </dsp:txXfrm>
    </dsp:sp>
    <dsp:sp modelId="{FB18A7B7-E9DA-4C00-88FF-152210E8585B}">
      <dsp:nvSpPr>
        <dsp:cNvPr id="0" name=""/>
        <dsp:cNvSpPr/>
      </dsp:nvSpPr>
      <dsp:spPr>
        <a:xfrm rot="5400000">
          <a:off x="6828581" y="1202556"/>
          <a:ext cx="1880648" cy="226730"/>
        </a:xfrm>
        <a:prstGeom prst="rect">
          <a:avLst/>
        </a:prstGeom>
        <a:solidFill>
          <a:schemeClr val="accent4">
            <a:hueOff val="4290800"/>
            <a:satOff val="1883"/>
            <a:lumOff val="-549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F058522-B1B5-4508-B295-96933F52834E}">
      <dsp:nvSpPr>
        <dsp:cNvPr id="0" name=""/>
        <dsp:cNvSpPr/>
      </dsp:nvSpPr>
      <dsp:spPr>
        <a:xfrm>
          <a:off x="7260674" y="1538"/>
          <a:ext cx="2519226" cy="1511536"/>
        </a:xfrm>
        <a:prstGeom prst="roundRect">
          <a:avLst>
            <a:gd name="adj" fmla="val 10000"/>
          </a:avLst>
        </a:prstGeom>
        <a:solidFill>
          <a:schemeClr val="accent4">
            <a:hueOff val="3677829"/>
            <a:satOff val="1614"/>
            <a:lumOff val="-4706"/>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Model </a:t>
          </a:r>
          <a:r>
            <a:rPr lang="en-US" sz="1600" kern="1200" dirty="0" err="1" smtClean="0"/>
            <a:t>Buiding</a:t>
          </a:r>
          <a:endParaRPr lang="en-US" sz="1600" kern="1200" dirty="0"/>
        </a:p>
      </dsp:txBody>
      <dsp:txXfrm>
        <a:off x="7304945" y="45809"/>
        <a:ext cx="2430684" cy="1422994"/>
      </dsp:txXfrm>
    </dsp:sp>
    <dsp:sp modelId="{00CF9B81-A0F3-4007-8AA7-C89AC7826143}">
      <dsp:nvSpPr>
        <dsp:cNvPr id="0" name=""/>
        <dsp:cNvSpPr/>
      </dsp:nvSpPr>
      <dsp:spPr>
        <a:xfrm>
          <a:off x="7260674" y="1890958"/>
          <a:ext cx="2519226" cy="1511536"/>
        </a:xfrm>
        <a:prstGeom prst="roundRect">
          <a:avLst>
            <a:gd name="adj" fmla="val 10000"/>
          </a:avLst>
        </a:prstGeom>
        <a:solidFill>
          <a:schemeClr val="accent4">
            <a:hueOff val="4290800"/>
            <a:satOff val="1883"/>
            <a:lumOff val="-5490"/>
            <a:alphaOff val="0"/>
          </a:schemeClr>
        </a:solidFill>
        <a:ln>
          <a:noFill/>
        </a:ln>
        <a:effectLst>
          <a:outerShdw blurRad="50800" dist="38100" dir="5400000" sy="96000" rotWithShape="0">
            <a:srgbClr val="000000">
              <a:alpha val="54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Score </a:t>
          </a:r>
          <a:r>
            <a:rPr lang="en-US" sz="1600" kern="1200" dirty="0" err="1" smtClean="0"/>
            <a:t>Caluculation</a:t>
          </a:r>
          <a:endParaRPr lang="en-US" sz="1600" kern="1200" dirty="0"/>
        </a:p>
      </dsp:txBody>
      <dsp:txXfrm>
        <a:off x="7304945" y="1935229"/>
        <a:ext cx="2430684" cy="142299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5714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697410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330165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659436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650762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598290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450798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42971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2432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2250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47473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6182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960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52035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63884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211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6982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CB83234-995D-4149-8E1E-BC120E9070D5}" type="datetime1">
              <a:rPr lang="en-US" smtClean="0"/>
              <a:t>1/4/2021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55631609"/>
      </p:ext>
    </p:extLst>
  </p:cSld>
  <p:clrMap bg1="dk1" tx1="lt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823965"/>
            <a:ext cx="12191980" cy="7681965"/>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371790" y="110533"/>
            <a:ext cx="11194398" cy="1718267"/>
          </a:xfrm>
        </p:spPr>
        <p:txBody>
          <a:bodyPr>
            <a:normAutofit/>
          </a:bodyPr>
          <a:lstStyle/>
          <a:p>
            <a:r>
              <a:rPr lang="en-US" sz="3600" dirty="0" smtClean="0">
                <a:solidFill>
                  <a:srgbClr val="FFFFFF"/>
                </a:solidFill>
              </a:rPr>
              <a:t>Micro </a:t>
            </a:r>
            <a:r>
              <a:rPr lang="en-US" sz="3600" smtClean="0">
                <a:solidFill>
                  <a:srgbClr val="FFFFFF"/>
                </a:solidFill>
              </a:rPr>
              <a:t>credit  </a:t>
            </a:r>
            <a:r>
              <a:rPr lang="en-US" sz="3600" smtClean="0">
                <a:solidFill>
                  <a:srgbClr val="FFFFFF"/>
                </a:solidFill>
              </a:rPr>
              <a:t>defaulter</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7385538" y="4049486"/>
            <a:ext cx="4180649" cy="2808514"/>
          </a:xfrm>
        </p:spPr>
        <p:txBody>
          <a:bodyPr>
            <a:normAutofit/>
          </a:bodyPr>
          <a:lstStyle/>
          <a:p>
            <a:pPr algn="l">
              <a:spcAft>
                <a:spcPts val="600"/>
              </a:spcAft>
            </a:pPr>
            <a:r>
              <a:rPr lang="en-US" dirty="0" smtClean="0">
                <a:solidFill>
                  <a:srgbClr val="FFFFFF"/>
                </a:solidFill>
              </a:rPr>
              <a:t>    </a:t>
            </a:r>
            <a:r>
              <a:rPr lang="en-US" dirty="0" err="1" smtClean="0">
                <a:solidFill>
                  <a:srgbClr val="FFFFFF"/>
                </a:solidFill>
              </a:rPr>
              <a:t>Lahari</a:t>
            </a:r>
            <a:r>
              <a:rPr lang="en-US" dirty="0" smtClean="0">
                <a:solidFill>
                  <a:srgbClr val="FFFFFF"/>
                </a:solidFill>
              </a:rPr>
              <a:t> S.K</a:t>
            </a:r>
          </a:p>
          <a:p>
            <a:pPr>
              <a:spcAft>
                <a:spcPts val="600"/>
              </a:spcAft>
            </a:pPr>
            <a:r>
              <a:rPr lang="en-US" dirty="0" smtClean="0">
                <a:solidFill>
                  <a:srgbClr val="FFFFFF"/>
                </a:solidFill>
              </a:rPr>
              <a:t>Intern-Data Science at Flip </a:t>
            </a:r>
            <a:r>
              <a:rPr lang="en-US" dirty="0" err="1" smtClean="0">
                <a:solidFill>
                  <a:srgbClr val="FFFFFF"/>
                </a:solidFill>
              </a:rPr>
              <a:t>Robo</a:t>
            </a:r>
            <a:r>
              <a:rPr lang="en-US" dirty="0" smtClean="0">
                <a:solidFill>
                  <a:srgbClr val="FFFFFF"/>
                </a:solidFill>
              </a:rPr>
              <a:t> Technologies</a:t>
            </a:r>
            <a:endParaRPr lang="en-US" dirty="0">
              <a:solidFill>
                <a:srgbClr val="FFFFFF"/>
              </a:solidFill>
            </a:endParaRPr>
          </a:p>
        </p:txBody>
      </p:sp>
    </p:spTree>
    <p:extLst>
      <p:ext uri="{BB962C8B-B14F-4D97-AF65-F5344CB8AC3E}">
        <p14:creationId xmlns:p14="http://schemas.microsoft.com/office/powerpoint/2010/main" val="745576192"/>
      </p:ext>
    </p:extLst>
  </p:cSld>
  <p:clrMapOvr>
    <a:masterClrMapping/>
  </p:clrMapOvr>
  <p:transition spd="slow">
    <p:push dir="u"/>
    <p:sndAc>
      <p:stSnd>
        <p:snd r:embed="rId2" name="arrow.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008185"/>
          </a:xfrm>
        </p:spPr>
        <p:txBody>
          <a:bodyPr/>
          <a:lstStyle/>
          <a:p>
            <a:r>
              <a:rPr lang="en-IN" dirty="0" smtClean="0"/>
              <a:t>Splitting the data</a:t>
            </a:r>
            <a:endParaRPr lang="en-IN" dirty="0"/>
          </a:p>
        </p:txBody>
      </p:sp>
      <p:sp>
        <p:nvSpPr>
          <p:cNvPr id="3" name="Content Placeholder 2"/>
          <p:cNvSpPr>
            <a:spLocks noGrp="1"/>
          </p:cNvSpPr>
          <p:nvPr>
            <p:ph idx="1"/>
          </p:nvPr>
        </p:nvSpPr>
        <p:spPr>
          <a:xfrm>
            <a:off x="913795" y="1487156"/>
            <a:ext cx="10353762" cy="5245240"/>
          </a:xfrm>
        </p:spPr>
        <p:txBody>
          <a:bodyPr>
            <a:normAutofit lnSpcReduction="10000"/>
          </a:bodyPr>
          <a:lstStyle/>
          <a:p>
            <a:r>
              <a:rPr lang="en-IN" dirty="0" smtClean="0"/>
              <a:t>The data set is now split into x and y .</a:t>
            </a:r>
          </a:p>
          <a:p>
            <a:r>
              <a:rPr lang="en-IN" dirty="0"/>
              <a:t>x</a:t>
            </a:r>
            <a:r>
              <a:rPr lang="en-IN" dirty="0" smtClean="0"/>
              <a:t>  and y contains features are as follows</a:t>
            </a:r>
          </a:p>
          <a:p>
            <a:pPr marL="0" indent="0">
              <a:buNone/>
            </a:pPr>
            <a:r>
              <a:rPr lang="en-IN" dirty="0"/>
              <a:t> </a:t>
            </a:r>
            <a:r>
              <a:rPr lang="en-IN" dirty="0" smtClean="0"/>
              <a:t>                             x=[‘daily_decr30’,’daily_decr90’,’rental30’,’rental9’,’last_rech_amt_ma,’ </a:t>
            </a:r>
          </a:p>
          <a:p>
            <a:pPr marL="0" indent="0">
              <a:buNone/>
            </a:pPr>
            <a:r>
              <a:rPr lang="en-IN" dirty="0"/>
              <a:t> </a:t>
            </a:r>
            <a:r>
              <a:rPr lang="en-IN" dirty="0" smtClean="0"/>
              <a:t>                                   ‘cnt_ma_rech30’,’sumamnt_ma_rech30’,’medianamnt_ma_rech30’,</a:t>
            </a:r>
          </a:p>
          <a:p>
            <a:pPr marL="0" indent="0">
              <a:buNone/>
            </a:pPr>
            <a:r>
              <a:rPr lang="en-IN" dirty="0"/>
              <a:t> </a:t>
            </a:r>
            <a:r>
              <a:rPr lang="en-IN" dirty="0" smtClean="0"/>
              <a:t>                                   ‘medianmarechprebal30’,’cnt_ma_rech90’, ‘sumamnt_ma_rech90’,</a:t>
            </a:r>
          </a:p>
          <a:p>
            <a:pPr marL="0" indent="0">
              <a:buNone/>
            </a:pPr>
            <a:r>
              <a:rPr lang="en-IN" dirty="0"/>
              <a:t> </a:t>
            </a:r>
            <a:r>
              <a:rPr lang="en-IN" dirty="0" smtClean="0"/>
              <a:t>                                    ‘medianamnt_ma_rech90’,’cnt_da_rech90’,’cnt_loans30’,</a:t>
            </a:r>
          </a:p>
          <a:p>
            <a:pPr marL="0" indent="0">
              <a:buNone/>
            </a:pPr>
            <a:r>
              <a:rPr lang="en-IN" dirty="0"/>
              <a:t> </a:t>
            </a:r>
            <a:r>
              <a:rPr lang="en-IN" dirty="0" smtClean="0"/>
              <a:t>                                    ‘amnt_ma_rech30’,’mediansamnt_loan30’,’amnt_loans90’,</a:t>
            </a:r>
          </a:p>
          <a:p>
            <a:pPr marL="0" indent="0">
              <a:buNone/>
            </a:pPr>
            <a:r>
              <a:rPr lang="en-IN" dirty="0"/>
              <a:t> </a:t>
            </a:r>
            <a:r>
              <a:rPr lang="en-IN" dirty="0" smtClean="0"/>
              <a:t>                                    ‘maxamnt_loans90’,’medianamnt_loans90’,’payback90’]</a:t>
            </a:r>
          </a:p>
          <a:p>
            <a:pPr marL="0" indent="0">
              <a:buNone/>
            </a:pPr>
            <a:r>
              <a:rPr lang="en-IN" dirty="0"/>
              <a:t> </a:t>
            </a:r>
            <a:r>
              <a:rPr lang="en-IN" dirty="0" smtClean="0"/>
              <a:t>                             </a:t>
            </a:r>
          </a:p>
          <a:p>
            <a:pPr marL="0" indent="0">
              <a:buNone/>
            </a:pPr>
            <a:r>
              <a:rPr lang="en-IN" dirty="0"/>
              <a:t> </a:t>
            </a:r>
            <a:r>
              <a:rPr lang="en-IN" dirty="0" smtClean="0"/>
              <a:t>                             y=[“label”]   </a:t>
            </a:r>
            <a:endParaRPr lang="en-IN" dirty="0"/>
          </a:p>
          <a:p>
            <a:pPr marL="0" indent="0">
              <a:buNone/>
            </a:pPr>
            <a:r>
              <a:rPr lang="en-IN" dirty="0" smtClean="0"/>
              <a:t>        </a:t>
            </a:r>
            <a:endParaRPr lang="en-IN" dirty="0"/>
          </a:p>
        </p:txBody>
      </p:sp>
    </p:spTree>
    <p:extLst>
      <p:ext uri="{BB962C8B-B14F-4D97-AF65-F5344CB8AC3E}">
        <p14:creationId xmlns:p14="http://schemas.microsoft.com/office/powerpoint/2010/main" val="309760578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81354"/>
            <a:ext cx="10353761" cy="1185705"/>
          </a:xfrm>
        </p:spPr>
        <p:txBody>
          <a:bodyPr/>
          <a:lstStyle/>
          <a:p>
            <a:r>
              <a:rPr lang="en-IN" dirty="0" smtClean="0"/>
              <a:t>Standard scaling</a:t>
            </a:r>
            <a:endParaRPr lang="en-IN" dirty="0"/>
          </a:p>
        </p:txBody>
      </p:sp>
      <p:sp>
        <p:nvSpPr>
          <p:cNvPr id="3" name="Content Placeholder 2"/>
          <p:cNvSpPr>
            <a:spLocks noGrp="1"/>
          </p:cNvSpPr>
          <p:nvPr>
            <p:ph idx="1"/>
          </p:nvPr>
        </p:nvSpPr>
        <p:spPr>
          <a:xfrm>
            <a:off x="913795" y="1286189"/>
            <a:ext cx="10353762" cy="4505011"/>
          </a:xfrm>
        </p:spPr>
        <p:txBody>
          <a:bodyPr/>
          <a:lstStyle/>
          <a:p>
            <a:r>
              <a:rPr lang="en-IN" sz="2800" dirty="0" smtClean="0"/>
              <a:t>Standard scalar is used and applied on the x.</a:t>
            </a:r>
          </a:p>
          <a:p>
            <a:r>
              <a:rPr lang="en-IN" sz="2800" dirty="0"/>
              <a:t>It transforms the data in such a manner that it has mean as 0 and standard deviation as 1. I</a:t>
            </a:r>
            <a:r>
              <a:rPr lang="en-IN" sz="2800" dirty="0" smtClean="0"/>
              <a:t>t </a:t>
            </a:r>
            <a:r>
              <a:rPr lang="en-IN" sz="2800" dirty="0"/>
              <a:t>standardizes the data. </a:t>
            </a:r>
            <a:r>
              <a:rPr lang="en-IN" sz="2800" dirty="0" smtClean="0"/>
              <a:t>It </a:t>
            </a:r>
            <a:r>
              <a:rPr lang="en-IN" sz="2800" dirty="0"/>
              <a:t>arranges the data in a standard normal distribution.</a:t>
            </a:r>
          </a:p>
        </p:txBody>
      </p:sp>
    </p:spTree>
    <p:extLst>
      <p:ext uri="{BB962C8B-B14F-4D97-AF65-F5344CB8AC3E}">
        <p14:creationId xmlns:p14="http://schemas.microsoft.com/office/powerpoint/2010/main" val="1432226082"/>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182" y="100485"/>
            <a:ext cx="10273374" cy="914400"/>
          </a:xfrm>
        </p:spPr>
        <p:txBody>
          <a:bodyPr/>
          <a:lstStyle/>
          <a:p>
            <a:r>
              <a:rPr lang="en-IN" dirty="0" smtClean="0"/>
              <a:t>Model building</a:t>
            </a:r>
            <a:endParaRPr lang="en-IN" dirty="0"/>
          </a:p>
        </p:txBody>
      </p:sp>
      <p:sp>
        <p:nvSpPr>
          <p:cNvPr id="3" name="Content Placeholder 2"/>
          <p:cNvSpPr>
            <a:spLocks noGrp="1"/>
          </p:cNvSpPr>
          <p:nvPr>
            <p:ph idx="1"/>
          </p:nvPr>
        </p:nvSpPr>
        <p:spPr>
          <a:xfrm>
            <a:off x="90435" y="904352"/>
            <a:ext cx="11977635" cy="5817995"/>
          </a:xfrm>
        </p:spPr>
        <p:txBody>
          <a:bodyPr>
            <a:normAutofit lnSpcReduction="10000"/>
          </a:bodyPr>
          <a:lstStyle/>
          <a:p>
            <a:pPr marL="0" indent="0">
              <a:buNone/>
            </a:pPr>
            <a:r>
              <a:rPr lang="en-IN" dirty="0" smtClean="0"/>
              <a:t>The algorithms used for building the model are as follows</a:t>
            </a:r>
          </a:p>
          <a:p>
            <a:pPr marL="457200" indent="-457200">
              <a:buFont typeface="+mj-lt"/>
              <a:buAutoNum type="arabicPeriod"/>
            </a:pPr>
            <a:r>
              <a:rPr lang="en-IN" dirty="0" smtClean="0"/>
              <a:t>Logistic Regression  </a:t>
            </a:r>
          </a:p>
          <a:p>
            <a:pPr marL="457200" indent="-457200">
              <a:buFont typeface="+mj-lt"/>
              <a:buAutoNum type="arabicPeriod"/>
            </a:pPr>
            <a:r>
              <a:rPr lang="en-IN" dirty="0" smtClean="0"/>
              <a:t>Gaussian NB:                 </a:t>
            </a:r>
          </a:p>
          <a:p>
            <a:pPr marL="457200" indent="-457200">
              <a:buFont typeface="+mj-lt"/>
              <a:buAutoNum type="arabicPeriod"/>
            </a:pPr>
            <a:r>
              <a:rPr lang="en-IN" dirty="0" smtClean="0"/>
              <a:t> </a:t>
            </a:r>
            <a:r>
              <a:rPr lang="en-IN" dirty="0" err="1" smtClean="0"/>
              <a:t>KNeighbour</a:t>
            </a:r>
            <a:r>
              <a:rPr lang="en-IN" dirty="0" smtClean="0"/>
              <a:t> Classifier</a:t>
            </a:r>
          </a:p>
          <a:p>
            <a:pPr marL="457200" indent="-457200">
              <a:buFont typeface="+mj-lt"/>
              <a:buAutoNum type="arabicPeriod"/>
            </a:pPr>
            <a:r>
              <a:rPr lang="en-IN" dirty="0" smtClean="0"/>
              <a:t>SVC</a:t>
            </a:r>
          </a:p>
          <a:p>
            <a:pPr marL="457200" indent="-457200">
              <a:buFont typeface="+mj-lt"/>
              <a:buAutoNum type="arabicPeriod"/>
            </a:pPr>
            <a:r>
              <a:rPr lang="en-IN" dirty="0" smtClean="0"/>
              <a:t>Decision Tree Classifier</a:t>
            </a:r>
          </a:p>
          <a:p>
            <a:pPr marL="0" indent="0">
              <a:buNone/>
            </a:pPr>
            <a:r>
              <a:rPr lang="en-IN" dirty="0" smtClean="0"/>
              <a:t>The ensemble techniques used are as follows</a:t>
            </a:r>
          </a:p>
          <a:p>
            <a:pPr marL="457200" indent="-457200">
              <a:buFont typeface="+mj-lt"/>
              <a:buAutoNum type="arabicPeriod"/>
            </a:pPr>
            <a:r>
              <a:rPr lang="en-IN" dirty="0" err="1" smtClean="0"/>
              <a:t>RandomForest</a:t>
            </a:r>
            <a:r>
              <a:rPr lang="en-IN" dirty="0" smtClean="0"/>
              <a:t> Classifier</a:t>
            </a:r>
          </a:p>
          <a:p>
            <a:pPr marL="457200" indent="-457200">
              <a:buFont typeface="+mj-lt"/>
              <a:buAutoNum type="arabicPeriod"/>
            </a:pPr>
            <a:r>
              <a:rPr lang="en-IN" dirty="0" err="1" smtClean="0"/>
              <a:t>AdaBoostClassifier</a:t>
            </a:r>
            <a:endParaRPr lang="en-IN" dirty="0" smtClean="0"/>
          </a:p>
          <a:p>
            <a:pPr marL="457200" indent="-457200">
              <a:buFont typeface="+mj-lt"/>
              <a:buAutoNum type="arabicPeriod"/>
            </a:pPr>
            <a:r>
              <a:rPr lang="en-IN" dirty="0" err="1" smtClean="0"/>
              <a:t>GradientBoosting</a:t>
            </a:r>
            <a:r>
              <a:rPr lang="en-IN" dirty="0" smtClean="0"/>
              <a:t> Classifier</a:t>
            </a:r>
          </a:p>
          <a:p>
            <a:pPr marL="457200" indent="-457200">
              <a:buFont typeface="+mj-lt"/>
              <a:buAutoNum type="arabicPeriod"/>
            </a:pPr>
            <a:r>
              <a:rPr lang="en-IN" dirty="0" smtClean="0"/>
              <a:t>Bagging Classifier</a:t>
            </a:r>
          </a:p>
          <a:p>
            <a:pPr marL="457200" indent="-457200">
              <a:buFont typeface="+mj-lt"/>
              <a:buAutoNum type="arabicPeriod"/>
            </a:pPr>
            <a:r>
              <a:rPr lang="en-IN" dirty="0" err="1" smtClean="0"/>
              <a:t>ExtraTree</a:t>
            </a:r>
            <a:r>
              <a:rPr lang="en-IN" dirty="0" smtClean="0"/>
              <a:t> Classifier       </a:t>
            </a:r>
            <a:endParaRPr lang="en-IN" dirty="0"/>
          </a:p>
        </p:txBody>
      </p:sp>
    </p:spTree>
    <p:extLst>
      <p:ext uri="{BB962C8B-B14F-4D97-AF65-F5344CB8AC3E}">
        <p14:creationId xmlns:p14="http://schemas.microsoft.com/office/powerpoint/2010/main" val="97939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487" y="180872"/>
            <a:ext cx="10353761" cy="944543"/>
          </a:xfrm>
        </p:spPr>
        <p:txBody>
          <a:bodyPr/>
          <a:lstStyle/>
          <a:p>
            <a:r>
              <a:rPr lang="en-IN" dirty="0" smtClean="0"/>
              <a:t>Metric’s scores</a:t>
            </a:r>
            <a:endParaRPr lang="en-IN" dirty="0"/>
          </a:p>
        </p:txBody>
      </p:sp>
      <p:sp>
        <p:nvSpPr>
          <p:cNvPr id="3" name="Content Placeholder 2"/>
          <p:cNvSpPr>
            <a:spLocks noGrp="1"/>
          </p:cNvSpPr>
          <p:nvPr>
            <p:ph idx="1"/>
          </p:nvPr>
        </p:nvSpPr>
        <p:spPr>
          <a:xfrm>
            <a:off x="459008" y="1125415"/>
            <a:ext cx="11393963" cy="5506497"/>
          </a:xfrm>
        </p:spPr>
        <p:txBody>
          <a:bodyPr>
            <a:normAutofit/>
          </a:bodyPr>
          <a:lstStyle/>
          <a:p>
            <a:pPr marL="0" indent="0" algn="ctr">
              <a:buNone/>
            </a:pPr>
            <a:r>
              <a:rPr lang="en-IN" sz="3200" b="1" i="1" dirty="0" smtClean="0"/>
              <a:t>Score of the algorithms</a:t>
            </a:r>
          </a:p>
          <a:p>
            <a:pPr marL="0" indent="0" algn="ctr">
              <a:buNone/>
            </a:pPr>
            <a:endParaRPr lang="en-IN" sz="2400" dirty="0" smtClean="0"/>
          </a:p>
          <a:p>
            <a:pPr marL="0" indent="0" algn="ctr">
              <a:buNone/>
            </a:pPr>
            <a:r>
              <a:rPr lang="en-IN" sz="2400" dirty="0" smtClean="0"/>
              <a:t> </a:t>
            </a:r>
          </a:p>
          <a:p>
            <a:pPr marL="0" indent="0" algn="ctr">
              <a:buNone/>
            </a:pPr>
            <a:endParaRPr lang="en-IN"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09" y="1863923"/>
            <a:ext cx="5540220" cy="325402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04" y="3603978"/>
            <a:ext cx="5631668" cy="3254022"/>
          </a:xfrm>
          <a:prstGeom prst="rect">
            <a:avLst/>
          </a:prstGeom>
        </p:spPr>
      </p:pic>
    </p:spTree>
    <p:extLst>
      <p:ext uri="{BB962C8B-B14F-4D97-AF65-F5344CB8AC3E}">
        <p14:creationId xmlns:p14="http://schemas.microsoft.com/office/powerpoint/2010/main" val="28991874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60774"/>
            <a:ext cx="10353761" cy="1125415"/>
          </a:xfrm>
        </p:spPr>
        <p:txBody>
          <a:bodyPr/>
          <a:lstStyle/>
          <a:p>
            <a:r>
              <a:rPr lang="en-IN" dirty="0" smtClean="0"/>
              <a:t>Metric’s Scores</a:t>
            </a:r>
            <a:endParaRPr lang="en-IN" dirty="0"/>
          </a:p>
        </p:txBody>
      </p:sp>
      <p:sp>
        <p:nvSpPr>
          <p:cNvPr id="3" name="Content Placeholder 2"/>
          <p:cNvSpPr>
            <a:spLocks noGrp="1"/>
          </p:cNvSpPr>
          <p:nvPr>
            <p:ph idx="1"/>
          </p:nvPr>
        </p:nvSpPr>
        <p:spPr>
          <a:xfrm>
            <a:off x="0" y="1085221"/>
            <a:ext cx="11267557" cy="5576835"/>
          </a:xfrm>
        </p:spPr>
        <p:txBody>
          <a:bodyPr/>
          <a:lstStyle/>
          <a:p>
            <a:pPr marL="0" indent="0" algn="ctr">
              <a:buNone/>
            </a:pPr>
            <a:r>
              <a:rPr lang="en-IN" dirty="0" smtClean="0"/>
              <a:t>  </a:t>
            </a:r>
            <a:r>
              <a:rPr lang="en-IN" sz="3200" b="1" i="1" dirty="0" smtClean="0"/>
              <a:t>Score of ensemble techniques</a:t>
            </a:r>
          </a:p>
          <a:p>
            <a:pPr marL="0" indent="0" algn="ctr">
              <a:buNone/>
            </a:pPr>
            <a:endParaRPr lang="en-IN" sz="3200" b="1" i="1" dirty="0" smtClean="0"/>
          </a:p>
          <a:p>
            <a:pPr marL="0" indent="0" algn="ctr">
              <a:buNone/>
            </a:pPr>
            <a:endParaRPr lang="en-IN" sz="3200" b="1" i="1" dirty="0"/>
          </a:p>
          <a:p>
            <a:pPr marL="0" indent="0" algn="ctr">
              <a:buNone/>
            </a:pPr>
            <a:endParaRPr lang="en-IN" sz="3200" b="1" i="1" dirty="0" smtClean="0"/>
          </a:p>
          <a:p>
            <a:pPr marL="0" indent="0" algn="ctr">
              <a:buNone/>
            </a:pPr>
            <a:endParaRPr lang="en-IN" sz="3200" b="1" i="1" dirty="0"/>
          </a:p>
          <a:p>
            <a:pPr marL="0" indent="0" algn="ctr">
              <a:buNone/>
            </a:pPr>
            <a:endParaRPr lang="en-IN" sz="3200" b="1" i="1" dirty="0" smtClean="0"/>
          </a:p>
          <a:p>
            <a:pPr marL="0" indent="0" algn="ctr">
              <a:buNone/>
            </a:pPr>
            <a:endParaRPr lang="en-IN" sz="3200"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4" y="1633932"/>
            <a:ext cx="5246803" cy="29179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297" y="3550633"/>
            <a:ext cx="6172735" cy="3307367"/>
          </a:xfrm>
          <a:prstGeom prst="rect">
            <a:avLst/>
          </a:prstGeom>
        </p:spPr>
      </p:pic>
    </p:spTree>
    <p:extLst>
      <p:ext uri="{BB962C8B-B14F-4D97-AF65-F5344CB8AC3E}">
        <p14:creationId xmlns:p14="http://schemas.microsoft.com/office/powerpoint/2010/main" val="200127885"/>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0338"/>
            <a:ext cx="10353761" cy="984739"/>
          </a:xfrm>
        </p:spPr>
        <p:txBody>
          <a:bodyPr/>
          <a:lstStyle/>
          <a:p>
            <a:r>
              <a:rPr lang="en-IN" dirty="0" smtClean="0"/>
              <a:t>Suitable metrics to evaluate</a:t>
            </a:r>
            <a:endParaRPr lang="en-IN" dirty="0"/>
          </a:p>
        </p:txBody>
      </p:sp>
      <p:sp>
        <p:nvSpPr>
          <p:cNvPr id="3" name="Content Placeholder 2"/>
          <p:cNvSpPr>
            <a:spLocks noGrp="1"/>
          </p:cNvSpPr>
          <p:nvPr>
            <p:ph idx="1"/>
          </p:nvPr>
        </p:nvSpPr>
        <p:spPr>
          <a:xfrm>
            <a:off x="913795" y="904351"/>
            <a:ext cx="10353762" cy="5858189"/>
          </a:xfrm>
        </p:spPr>
        <p:txBody>
          <a:bodyPr/>
          <a:lstStyle/>
          <a:p>
            <a:pPr marL="0" indent="0">
              <a:buNone/>
            </a:pPr>
            <a:r>
              <a:rPr lang="en-IN" b="1" dirty="0">
                <a:effectLst/>
              </a:rPr>
              <a:t> </a:t>
            </a:r>
            <a:r>
              <a:rPr lang="en-IN" b="1" u="sng" dirty="0">
                <a:effectLst/>
              </a:rPr>
              <a:t>1.Accuracy</a:t>
            </a:r>
            <a:r>
              <a:rPr lang="en-IN" u="sng" dirty="0">
                <a:effectLst/>
              </a:rPr>
              <a:t>:</a:t>
            </a:r>
            <a:r>
              <a:rPr lang="en-IN" dirty="0">
                <a:effectLst/>
              </a:rPr>
              <a:t>      When we have imbalanced data we cannot really rely on just the accuracy scores. Accuracy should be used when the data set is nearly balanced ,definitely not in our case.</a:t>
            </a:r>
          </a:p>
          <a:p>
            <a:pPr marL="0" indent="0">
              <a:buNone/>
            </a:pPr>
            <a:r>
              <a:rPr lang="en-IN" b="1" u="sng" dirty="0">
                <a:effectLst/>
              </a:rPr>
              <a:t>2.Precision:</a:t>
            </a:r>
            <a:r>
              <a:rPr lang="en-IN" b="1" dirty="0">
                <a:effectLst/>
              </a:rPr>
              <a:t> </a:t>
            </a:r>
            <a:r>
              <a:rPr lang="en-IN" dirty="0">
                <a:effectLst/>
              </a:rPr>
              <a:t>Precisions tells us what proportion of customers we identified as defaulters/non-defaulters are really defaulters/non-defaulters respectively.</a:t>
            </a:r>
          </a:p>
          <a:p>
            <a:pPr marL="0" indent="0">
              <a:buNone/>
            </a:pPr>
            <a:r>
              <a:rPr lang="en-IN" dirty="0">
                <a:effectLst/>
              </a:rPr>
              <a:t>So out of 100 non-defaulters our model can identify only 63 as non-defaulters.</a:t>
            </a:r>
          </a:p>
          <a:p>
            <a:pPr marL="0" indent="0">
              <a:buNone/>
            </a:pPr>
            <a:r>
              <a:rPr lang="en-IN" b="1" dirty="0">
                <a:effectLst/>
              </a:rPr>
              <a:t>Precision </a:t>
            </a:r>
            <a:r>
              <a:rPr lang="en-IN" dirty="0">
                <a:effectLst/>
              </a:rPr>
              <a:t>is about being precise. So even if we managed to capture only one defaulter, and we captured it correctly, then we are 100% precise.</a:t>
            </a:r>
          </a:p>
          <a:p>
            <a:pPr marL="0" indent="0">
              <a:buNone/>
            </a:pPr>
            <a:r>
              <a:rPr lang="en-IN" b="1" u="sng" dirty="0">
                <a:effectLst/>
              </a:rPr>
              <a:t>3.Recall/Sensitivity</a:t>
            </a:r>
            <a:r>
              <a:rPr lang="en-IN" b="1" dirty="0">
                <a:effectLst/>
              </a:rPr>
              <a:t>: </a:t>
            </a:r>
            <a:r>
              <a:rPr lang="en-IN" dirty="0">
                <a:effectLst/>
              </a:rPr>
              <a:t>Recall is not so much about capturing cases correctly but more about capturing all non-defaulter with the answer as “non-defaulter”. So if we simply always say every non-defaulter as “non-defaulter”, we have 100% recall.</a:t>
            </a:r>
          </a:p>
          <a:p>
            <a:pPr marL="0" indent="0">
              <a:buNone/>
            </a:pPr>
            <a:r>
              <a:rPr lang="en-IN" b="1" u="sng" dirty="0">
                <a:effectLst/>
              </a:rPr>
              <a:t>4.F1 Score</a:t>
            </a:r>
            <a:r>
              <a:rPr lang="en-IN" b="1" dirty="0">
                <a:effectLst/>
              </a:rPr>
              <a:t>: T</a:t>
            </a:r>
            <a:r>
              <a:rPr lang="en-IN" dirty="0">
                <a:effectLst/>
              </a:rPr>
              <a:t>he F-score is a way of combining the precision and recall of the model, and it is defined as the harmonic mean of the model's precision and recall</a:t>
            </a:r>
            <a:r>
              <a:rPr lang="en-IN" b="1" dirty="0">
                <a:effectLst/>
              </a:rPr>
              <a:t>.</a:t>
            </a:r>
            <a:endParaRPr lang="en-IN" dirty="0">
              <a:effectLst/>
            </a:endParaRPr>
          </a:p>
          <a:p>
            <a:endParaRPr lang="en-IN" dirty="0"/>
          </a:p>
        </p:txBody>
      </p:sp>
    </p:spTree>
    <p:extLst>
      <p:ext uri="{BB962C8B-B14F-4D97-AF65-F5344CB8AC3E}">
        <p14:creationId xmlns:p14="http://schemas.microsoft.com/office/powerpoint/2010/main" val="415293029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95269" y="170822"/>
            <a:ext cx="9001462" cy="5536642"/>
          </a:xfrm>
        </p:spPr>
        <p:txBody>
          <a:bodyPr/>
          <a:lstStyle/>
          <a:p>
            <a:endParaRPr lang="en-IN" dirty="0" smtClean="0">
              <a:effectLst/>
            </a:endParaRPr>
          </a:p>
          <a:p>
            <a:r>
              <a:rPr lang="en-IN" dirty="0" smtClean="0">
                <a:effectLst/>
              </a:rPr>
              <a:t>So </a:t>
            </a:r>
            <a:r>
              <a:rPr lang="en-IN" dirty="0">
                <a:effectLst/>
              </a:rPr>
              <a:t>here in our case we should try to increase our true positive and true negative and reduce false positive and false negative</a:t>
            </a:r>
            <a:r>
              <a:rPr lang="en-IN" dirty="0" smtClean="0">
                <a:effectLst/>
              </a:rPr>
              <a:t>.</a:t>
            </a:r>
          </a:p>
          <a:p>
            <a:pPr algn="l"/>
            <a:r>
              <a:rPr lang="en-IN" dirty="0">
                <a:effectLst/>
              </a:rPr>
              <a:t>As per the metric scores lets consider bagging classifier as best model</a:t>
            </a:r>
          </a:p>
          <a:p>
            <a:r>
              <a:rPr lang="en-IN" dirty="0" smtClean="0">
                <a:effectLst/>
              </a:rPr>
              <a:t>I </a:t>
            </a:r>
            <a:r>
              <a:rPr lang="en-IN" dirty="0">
                <a:effectLst/>
              </a:rPr>
              <a:t>have carried out two methods to increase TP and TN that </a:t>
            </a:r>
            <a:r>
              <a:rPr lang="en-IN" dirty="0" smtClean="0">
                <a:effectLst/>
              </a:rPr>
              <a:t>are</a:t>
            </a:r>
          </a:p>
          <a:p>
            <a:pPr algn="l"/>
            <a:r>
              <a:rPr lang="en-IN" dirty="0" smtClean="0">
                <a:effectLst/>
              </a:rPr>
              <a:t>1.Oversampling</a:t>
            </a:r>
          </a:p>
          <a:p>
            <a:pPr algn="l"/>
            <a:r>
              <a:rPr lang="en-IN" dirty="0" smtClean="0">
                <a:effectLst/>
              </a:rPr>
              <a:t>2.ADAYSN</a:t>
            </a:r>
            <a:endParaRPr lang="en-IN" dirty="0">
              <a:effectLst/>
            </a:endParaRPr>
          </a:p>
          <a:p>
            <a:pPr algn="l"/>
            <a:endParaRPr lang="en-IN" dirty="0"/>
          </a:p>
        </p:txBody>
      </p:sp>
    </p:spTree>
    <p:extLst>
      <p:ext uri="{BB962C8B-B14F-4D97-AF65-F5344CB8AC3E}">
        <p14:creationId xmlns:p14="http://schemas.microsoft.com/office/powerpoint/2010/main" val="28243371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0533"/>
            <a:ext cx="10353761" cy="1306286"/>
          </a:xfrm>
        </p:spPr>
        <p:txBody>
          <a:bodyPr/>
          <a:lstStyle/>
          <a:p>
            <a:r>
              <a:rPr lang="en-IN" dirty="0" smtClean="0"/>
              <a:t>Bagging classifier</a:t>
            </a:r>
            <a:endParaRPr lang="en-IN" dirty="0"/>
          </a:p>
        </p:txBody>
      </p:sp>
      <p:sp>
        <p:nvSpPr>
          <p:cNvPr id="3" name="Content Placeholder 2"/>
          <p:cNvSpPr>
            <a:spLocks noGrp="1"/>
          </p:cNvSpPr>
          <p:nvPr>
            <p:ph idx="1"/>
          </p:nvPr>
        </p:nvSpPr>
        <p:spPr>
          <a:xfrm>
            <a:off x="913795" y="1014883"/>
            <a:ext cx="10353762" cy="5637125"/>
          </a:xfrm>
        </p:spPr>
        <p:txBody>
          <a:bodyPr/>
          <a:lstStyle/>
          <a:p>
            <a:pPr marL="0" indent="0">
              <a:buNone/>
            </a:pPr>
            <a:r>
              <a:rPr lang="en-IN" b="1" dirty="0">
                <a:effectLst/>
              </a:rPr>
              <a:t>1.Over Sampling</a:t>
            </a:r>
            <a:endParaRPr lang="en-IN" dirty="0">
              <a:effectLst/>
            </a:endParaRPr>
          </a:p>
          <a:p>
            <a:pPr marL="0" indent="0">
              <a:buNone/>
            </a:pPr>
            <a:r>
              <a:rPr lang="en-IN" dirty="0">
                <a:effectLst/>
              </a:rPr>
              <a:t>Over sampling is a technique of increasing the data points frequently on the same data so that the minority class data points are increased.</a:t>
            </a:r>
          </a:p>
          <a:p>
            <a:pPr marL="0" indent="0">
              <a:buNone/>
            </a:pPr>
            <a:r>
              <a:rPr lang="en-IN" dirty="0">
                <a:effectLst/>
              </a:rPr>
              <a:t>Before the over sampling the count of minority class was 18795 and after over sampling the count of minority class is 93636.Its increased 5% times.</a:t>
            </a:r>
          </a:p>
          <a:p>
            <a:pPr marL="0" indent="0">
              <a:buNone/>
            </a:pPr>
            <a:r>
              <a:rPr lang="en-IN" b="1" dirty="0">
                <a:effectLst/>
              </a:rPr>
              <a:t>2.ADASYN(Adaptive Synthetic Sampling Method)</a:t>
            </a:r>
            <a:endParaRPr lang="en-IN" dirty="0">
              <a:effectLst/>
            </a:endParaRPr>
          </a:p>
          <a:p>
            <a:pPr marL="0" indent="0">
              <a:buNone/>
            </a:pPr>
            <a:r>
              <a:rPr lang="en-IN" dirty="0">
                <a:effectLst/>
              </a:rPr>
              <a:t>ADASYN (Adaptive Synthetic) is an algorithm that generates synthetic data, and its greatest advantages are not copying the same minority data, and generating more data for “harder to learn” examples.</a:t>
            </a:r>
          </a:p>
          <a:p>
            <a:pPr marL="0" indent="0">
              <a:buNone/>
            </a:pPr>
            <a:r>
              <a:rPr lang="en-IN" dirty="0">
                <a:effectLst/>
              </a:rPr>
              <a:t>Before the over sampling the count of minority class was 18795 and after over sampling the count of minority class is 93636.Its increased 5% times.</a:t>
            </a:r>
          </a:p>
          <a:p>
            <a:pPr marL="0" indent="0">
              <a:buNone/>
            </a:pPr>
            <a:endParaRPr lang="en-IN" dirty="0"/>
          </a:p>
        </p:txBody>
      </p:sp>
    </p:spTree>
    <p:extLst>
      <p:ext uri="{BB962C8B-B14F-4D97-AF65-F5344CB8AC3E}">
        <p14:creationId xmlns:p14="http://schemas.microsoft.com/office/powerpoint/2010/main" val="427252829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119446" cy="405953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446" y="2260880"/>
            <a:ext cx="5946220" cy="4490440"/>
          </a:xfrm>
          <a:prstGeom prst="rect">
            <a:avLst/>
          </a:prstGeom>
        </p:spPr>
      </p:pic>
    </p:spTree>
    <p:extLst>
      <p:ext uri="{BB962C8B-B14F-4D97-AF65-F5344CB8AC3E}">
        <p14:creationId xmlns:p14="http://schemas.microsoft.com/office/powerpoint/2010/main" val="231344513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281354"/>
            <a:ext cx="10353762" cy="6410848"/>
          </a:xfrm>
        </p:spPr>
        <p:txBody>
          <a:bodyPr/>
          <a:lstStyle/>
          <a:p>
            <a:pPr marL="0" indent="0">
              <a:buNone/>
            </a:pPr>
            <a:r>
              <a:rPr lang="en-IN" dirty="0" smtClean="0"/>
              <a:t>Among ADASYN and over sampling ,ADASYN gives better </a:t>
            </a:r>
            <a:r>
              <a:rPr lang="en-IN" dirty="0" err="1" smtClean="0"/>
              <a:t>results.AUC_ROC</a:t>
            </a:r>
            <a:r>
              <a:rPr lang="en-IN" dirty="0" smtClean="0"/>
              <a:t> Curve is </a:t>
            </a:r>
          </a:p>
          <a:p>
            <a:pPr marL="0" indent="0">
              <a:buNone/>
            </a:pPr>
            <a:r>
              <a:rPr lang="en-IN" dirty="0" smtClean="0"/>
              <a:t>Given below</a:t>
            </a:r>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a:effectLst/>
              </a:rPr>
              <a:t>So 0.77 is a good value which means our model can </a:t>
            </a:r>
            <a:r>
              <a:rPr lang="en-IN" dirty="0" err="1">
                <a:effectLst/>
              </a:rPr>
              <a:t>diffrentiate</a:t>
            </a:r>
            <a:r>
              <a:rPr lang="en-IN" dirty="0">
                <a:effectLst/>
              </a:rPr>
              <a:t> between defaulter and non defaulters correctly by 77%.</a:t>
            </a: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426" y="1009342"/>
            <a:ext cx="4610500" cy="4176122"/>
          </a:xfrm>
          <a:prstGeom prst="rect">
            <a:avLst/>
          </a:prstGeom>
        </p:spPr>
      </p:pic>
    </p:spTree>
    <p:extLst>
      <p:ext uri="{BB962C8B-B14F-4D97-AF65-F5344CB8AC3E}">
        <p14:creationId xmlns:p14="http://schemas.microsoft.com/office/powerpoint/2010/main" val="43164222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11016"/>
            <a:ext cx="10353761" cy="622997"/>
          </a:xfrm>
        </p:spPr>
        <p:txBody>
          <a:bodyPr>
            <a:normAutofit/>
          </a:bodyPr>
          <a:lstStyle/>
          <a:p>
            <a:r>
              <a:rPr lang="en-IN" dirty="0" smtClean="0"/>
              <a:t>Content</a:t>
            </a:r>
            <a:endParaRPr lang="en-IN" dirty="0"/>
          </a:p>
        </p:txBody>
      </p:sp>
      <p:sp>
        <p:nvSpPr>
          <p:cNvPr id="3" name="Content Placeholder 2"/>
          <p:cNvSpPr>
            <a:spLocks noGrp="1"/>
          </p:cNvSpPr>
          <p:nvPr>
            <p:ph idx="1"/>
          </p:nvPr>
        </p:nvSpPr>
        <p:spPr>
          <a:xfrm>
            <a:off x="913795" y="693336"/>
            <a:ext cx="10353762" cy="5908431"/>
          </a:xfrm>
        </p:spPr>
        <p:txBody>
          <a:bodyPr/>
          <a:lstStyle/>
          <a:p>
            <a:pPr marL="457200" indent="-457200">
              <a:buFont typeface="+mj-lt"/>
              <a:buAutoNum type="arabicPeriod"/>
            </a:pPr>
            <a:r>
              <a:rPr lang="en-IN" dirty="0" smtClean="0"/>
              <a:t>Problem </a:t>
            </a:r>
            <a:r>
              <a:rPr lang="en-IN" dirty="0" err="1" smtClean="0"/>
              <a:t>Defination</a:t>
            </a:r>
            <a:endParaRPr lang="en-IN" dirty="0" smtClean="0"/>
          </a:p>
          <a:p>
            <a:pPr marL="457200" indent="-457200">
              <a:buFont typeface="+mj-lt"/>
              <a:buAutoNum type="arabicPeriod"/>
            </a:pPr>
            <a:r>
              <a:rPr lang="en-IN" dirty="0" err="1" smtClean="0"/>
              <a:t>RoadMap</a:t>
            </a:r>
            <a:endParaRPr lang="en-IN" dirty="0" smtClean="0"/>
          </a:p>
          <a:p>
            <a:pPr marL="457200" indent="-457200">
              <a:buFont typeface="+mj-lt"/>
              <a:buAutoNum type="arabicPeriod"/>
            </a:pPr>
            <a:r>
              <a:rPr lang="en-IN" dirty="0" smtClean="0"/>
              <a:t>Data Validation</a:t>
            </a:r>
          </a:p>
          <a:p>
            <a:pPr marL="457200" indent="-457200">
              <a:buFont typeface="+mj-lt"/>
              <a:buAutoNum type="arabicPeriod"/>
            </a:pPr>
            <a:r>
              <a:rPr lang="en-IN" dirty="0" smtClean="0"/>
              <a:t>Correlation</a:t>
            </a:r>
          </a:p>
          <a:p>
            <a:pPr marL="457200" indent="-457200">
              <a:buFont typeface="+mj-lt"/>
              <a:buAutoNum type="arabicPeriod"/>
            </a:pPr>
            <a:r>
              <a:rPr lang="en-IN" dirty="0" smtClean="0"/>
              <a:t>Pre-processing</a:t>
            </a:r>
          </a:p>
          <a:p>
            <a:pPr marL="457200" indent="-457200">
              <a:buFont typeface="+mj-lt"/>
              <a:buAutoNum type="arabicPeriod"/>
            </a:pPr>
            <a:r>
              <a:rPr lang="en-IN" dirty="0" smtClean="0"/>
              <a:t>Feature Selection</a:t>
            </a:r>
          </a:p>
          <a:p>
            <a:pPr marL="457200" indent="-457200">
              <a:buFont typeface="+mj-lt"/>
              <a:buAutoNum type="arabicPeriod"/>
            </a:pPr>
            <a:r>
              <a:rPr lang="en-IN" dirty="0" smtClean="0"/>
              <a:t>Outliers</a:t>
            </a:r>
          </a:p>
          <a:p>
            <a:pPr marL="457200" indent="-457200">
              <a:buFont typeface="+mj-lt"/>
              <a:buAutoNum type="arabicPeriod"/>
            </a:pPr>
            <a:r>
              <a:rPr lang="en-IN" dirty="0" smtClean="0"/>
              <a:t>Splitting data</a:t>
            </a:r>
          </a:p>
          <a:p>
            <a:pPr marL="457200" indent="-457200">
              <a:buFont typeface="+mj-lt"/>
              <a:buAutoNum type="arabicPeriod"/>
            </a:pPr>
            <a:r>
              <a:rPr lang="en-IN" dirty="0" smtClean="0"/>
              <a:t>Standard Scaling</a:t>
            </a:r>
          </a:p>
          <a:p>
            <a:pPr marL="457200" indent="-457200">
              <a:buFont typeface="+mj-lt"/>
              <a:buAutoNum type="arabicPeriod"/>
            </a:pPr>
            <a:r>
              <a:rPr lang="en-IN" dirty="0" smtClean="0"/>
              <a:t>Model Building</a:t>
            </a:r>
          </a:p>
          <a:p>
            <a:pPr marL="0" indent="0">
              <a:buNone/>
            </a:pPr>
            <a:r>
              <a:rPr lang="en-IN" dirty="0" smtClean="0"/>
              <a:t>                   </a:t>
            </a:r>
          </a:p>
          <a:p>
            <a:pPr marL="457200" indent="-457200">
              <a:buFont typeface="+mj-lt"/>
              <a:buAutoNum type="arabicPeriod"/>
            </a:pPr>
            <a:endParaRPr lang="en-IN" dirty="0" smtClean="0"/>
          </a:p>
          <a:p>
            <a:pPr marL="457200" indent="-457200">
              <a:buFont typeface="+mj-lt"/>
              <a:buAutoNum type="arabicPeriod"/>
            </a:pPr>
            <a:endParaRPr lang="en-IN" dirty="0" smtClean="0"/>
          </a:p>
          <a:p>
            <a:pPr marL="457200" indent="-457200">
              <a:buFont typeface="+mj-lt"/>
              <a:buAutoNum type="arabicPeriod"/>
            </a:pPr>
            <a:endParaRPr lang="en-IN" dirty="0" smtClean="0"/>
          </a:p>
          <a:p>
            <a:pPr marL="457200" indent="-457200">
              <a:buFont typeface="+mj-lt"/>
              <a:buAutoNum type="arabicPeriod"/>
            </a:pPr>
            <a:endParaRPr lang="en-IN" dirty="0" smtClean="0"/>
          </a:p>
          <a:p>
            <a:pPr marL="457200" indent="-457200">
              <a:buFont typeface="+mj-lt"/>
              <a:buAutoNum type="arabicPeriod"/>
            </a:pPr>
            <a:endParaRPr lang="en-IN" dirty="0" smtClean="0"/>
          </a:p>
          <a:p>
            <a:pPr marL="457200" indent="-457200">
              <a:buFont typeface="+mj-lt"/>
              <a:buAutoNum type="arabicPeriod"/>
            </a:pPr>
            <a:endParaRPr lang="en-IN" dirty="0" smtClean="0"/>
          </a:p>
          <a:p>
            <a:pPr marL="457200" indent="-457200">
              <a:buFont typeface="+mj-lt"/>
              <a:buAutoNum type="arabicPeriod"/>
            </a:pPr>
            <a:endParaRPr lang="en-IN" dirty="0"/>
          </a:p>
        </p:txBody>
      </p:sp>
    </p:spTree>
    <p:extLst>
      <p:ext uri="{BB962C8B-B14F-4D97-AF65-F5344CB8AC3E}">
        <p14:creationId xmlns:p14="http://schemas.microsoft.com/office/powerpoint/2010/main" val="23508485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95269" y="2080010"/>
            <a:ext cx="9001462" cy="2301072"/>
          </a:xfrm>
        </p:spPr>
        <p:txBody>
          <a:bodyPr>
            <a:normAutofit/>
          </a:bodyPr>
          <a:lstStyle/>
          <a:p>
            <a:r>
              <a:rPr lang="en-IN" sz="8800" dirty="0" smtClean="0">
                <a:latin typeface="Arial" panose="020B0604020202020204" pitchFamily="34" charset="0"/>
                <a:cs typeface="Arial" panose="020B0604020202020204" pitchFamily="34" charset="0"/>
              </a:rPr>
              <a:t>Thank you</a:t>
            </a:r>
            <a:endParaRPr lang="en-IN"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395317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1001086"/>
          </a:xfrm>
        </p:spPr>
        <p:txBody>
          <a:bodyPr/>
          <a:lstStyle/>
          <a:p>
            <a:r>
              <a:rPr lang="en-IN" dirty="0" smtClean="0"/>
              <a:t>Problem Definition</a:t>
            </a:r>
            <a:endParaRPr lang="en-IN" dirty="0"/>
          </a:p>
        </p:txBody>
      </p:sp>
      <p:sp>
        <p:nvSpPr>
          <p:cNvPr id="3" name="Content Placeholder 2"/>
          <p:cNvSpPr>
            <a:spLocks noGrp="1"/>
          </p:cNvSpPr>
          <p:nvPr>
            <p:ph idx="1"/>
          </p:nvPr>
        </p:nvSpPr>
        <p:spPr>
          <a:xfrm>
            <a:off x="1371600" y="1610686"/>
            <a:ext cx="9601200" cy="5108896"/>
          </a:xfrm>
        </p:spPr>
        <p:txBody>
          <a:bodyPr>
            <a:normAutofit/>
          </a:bodyPr>
          <a:lstStyle/>
          <a:p>
            <a:r>
              <a:rPr lang="en-IN" dirty="0"/>
              <a:t>A </a:t>
            </a:r>
            <a:r>
              <a:rPr lang="en-IN" dirty="0" smtClean="0"/>
              <a:t>Microfinance </a:t>
            </a:r>
            <a:r>
              <a:rPr lang="en-IN" dirty="0"/>
              <a:t>Institution is an organization that offers financial services to low income populations. The MFI mainly targets the low income families which have one or two sources of income due to which they will not be eligible to take loans from banks</a:t>
            </a:r>
            <a:r>
              <a:rPr lang="en-IN" dirty="0" smtClean="0"/>
              <a:t>.</a:t>
            </a:r>
          </a:p>
          <a:p>
            <a:r>
              <a:rPr lang="en-IN" dirty="0"/>
              <a:t>Microfinance Institutions serves several clients one such client is telecom Industry. They are fixed wireless telecommunication network provider.</a:t>
            </a:r>
          </a:p>
          <a:p>
            <a:r>
              <a:rPr lang="en-IN" dirty="0" smtClean="0"/>
              <a:t>Telecom industry </a:t>
            </a:r>
            <a:r>
              <a:rPr lang="en-IN" dirty="0"/>
              <a:t>are collaborating with MFI to provide micro-credit on mobile balances to be paid back in 5 days. The consumer is assumed defaulter if he fails to pay within the deadline and non-defaulter if he succeeds paying within the time</a:t>
            </a:r>
            <a:r>
              <a:rPr lang="en-IN" dirty="0" smtClean="0"/>
              <a:t>.</a:t>
            </a:r>
          </a:p>
          <a:p>
            <a:r>
              <a:rPr lang="en-IN" dirty="0"/>
              <a:t>For a loan amount of 5 payback amount should be 6rs(Indonesian Rupiah),while for amount of 12 payback amount should be 12</a:t>
            </a:r>
            <a:r>
              <a:rPr lang="en-IN" dirty="0" smtClean="0"/>
              <a:t>.</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25151025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92947"/>
            <a:ext cx="9601200" cy="1040235"/>
          </a:xfrm>
        </p:spPr>
        <p:txBody>
          <a:bodyPr>
            <a:normAutofit/>
          </a:bodyPr>
          <a:lstStyle/>
          <a:p>
            <a:pPr algn="ctr"/>
            <a:r>
              <a:rPr lang="en-IN" dirty="0" smtClean="0"/>
              <a:t>Road Map</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51310396"/>
              </p:ext>
            </p:extLst>
          </p:nvPr>
        </p:nvGraphicFramePr>
        <p:xfrm>
          <a:off x="1371599" y="1233182"/>
          <a:ext cx="10339432" cy="5293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92584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67781"/>
            <a:ext cx="10353761" cy="1048624"/>
          </a:xfrm>
        </p:spPr>
        <p:txBody>
          <a:bodyPr/>
          <a:lstStyle/>
          <a:p>
            <a:r>
              <a:rPr lang="en-IN" dirty="0" smtClean="0"/>
              <a:t>Data Validation</a:t>
            </a:r>
            <a:endParaRPr lang="en-IN" dirty="0"/>
          </a:p>
        </p:txBody>
      </p:sp>
      <p:sp>
        <p:nvSpPr>
          <p:cNvPr id="3" name="Content Placeholder 2"/>
          <p:cNvSpPr>
            <a:spLocks noGrp="1"/>
          </p:cNvSpPr>
          <p:nvPr>
            <p:ph idx="1"/>
          </p:nvPr>
        </p:nvSpPr>
        <p:spPr>
          <a:xfrm>
            <a:off x="609935" y="875959"/>
            <a:ext cx="10961480" cy="5987355"/>
          </a:xfrm>
        </p:spPr>
        <p:txBody>
          <a:bodyPr/>
          <a:lstStyle/>
          <a:p>
            <a:r>
              <a:rPr lang="en-IN" dirty="0">
                <a:effectLst/>
              </a:rPr>
              <a:t>The data set is a comma separated value </a:t>
            </a:r>
            <a:r>
              <a:rPr lang="en-IN" dirty="0" smtClean="0">
                <a:effectLst/>
              </a:rPr>
              <a:t>file. The </a:t>
            </a:r>
            <a:r>
              <a:rPr lang="en-IN" dirty="0">
                <a:effectLst/>
              </a:rPr>
              <a:t>dataset contains 37 columns and 2,0,9593 rows</a:t>
            </a:r>
            <a:r>
              <a:rPr lang="en-IN" dirty="0" smtClean="0">
                <a:effectLst/>
              </a:rPr>
              <a:t>.</a:t>
            </a:r>
          </a:p>
          <a:p>
            <a:r>
              <a:rPr lang="en-IN" dirty="0" smtClean="0"/>
              <a:t>It contains both object and numerical data types.</a:t>
            </a:r>
          </a:p>
          <a:p>
            <a:r>
              <a:rPr lang="en-IN" dirty="0" smtClean="0"/>
              <a:t>When checked for null values there were no null values found.</a:t>
            </a:r>
          </a:p>
          <a:p>
            <a:pPr marL="0" indent="0">
              <a:buNone/>
            </a:pPr>
            <a:r>
              <a:rPr lang="en-IN" dirty="0" smtClean="0"/>
              <a:t>                                             </a:t>
            </a:r>
          </a:p>
          <a:p>
            <a:pPr marL="0" indent="0">
              <a:buNone/>
            </a:pPr>
            <a:r>
              <a:rPr lang="en-IN" dirty="0" smtClean="0"/>
              <a:t>                                       </a:t>
            </a:r>
          </a:p>
          <a:p>
            <a:pPr marL="0" indent="0">
              <a:buNone/>
            </a:pPr>
            <a:r>
              <a:rPr lang="en-IN" dirty="0" smtClean="0"/>
              <a:t>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863" y="2706525"/>
            <a:ext cx="4547860" cy="40057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1118" y="1216405"/>
            <a:ext cx="2782019" cy="5646909"/>
          </a:xfrm>
          <a:prstGeom prst="rect">
            <a:avLst/>
          </a:prstGeom>
        </p:spPr>
      </p:pic>
    </p:spTree>
    <p:extLst>
      <p:ext uri="{BB962C8B-B14F-4D97-AF65-F5344CB8AC3E}">
        <p14:creationId xmlns:p14="http://schemas.microsoft.com/office/powerpoint/2010/main" val="377093135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20581"/>
            <a:ext cx="10353761" cy="1125416"/>
          </a:xfrm>
        </p:spPr>
        <p:txBody>
          <a:bodyPr/>
          <a:lstStyle/>
          <a:p>
            <a:r>
              <a:rPr lang="en-IN" dirty="0" smtClean="0"/>
              <a:t>Correlation</a:t>
            </a:r>
            <a:endParaRPr lang="en-IN" dirty="0"/>
          </a:p>
        </p:txBody>
      </p:sp>
      <p:sp>
        <p:nvSpPr>
          <p:cNvPr id="3" name="Content Placeholder 2"/>
          <p:cNvSpPr>
            <a:spLocks noGrp="1"/>
          </p:cNvSpPr>
          <p:nvPr>
            <p:ph idx="1"/>
          </p:nvPr>
        </p:nvSpPr>
        <p:spPr>
          <a:xfrm>
            <a:off x="913794" y="944545"/>
            <a:ext cx="11278205" cy="5913455"/>
          </a:xfrm>
        </p:spPr>
        <p:txBody>
          <a:bodyPr/>
          <a:lstStyle/>
          <a:p>
            <a:r>
              <a:rPr lang="en-IN" dirty="0" smtClean="0"/>
              <a:t>Lets see the correlation between our target variable and other feature variables.</a:t>
            </a:r>
          </a:p>
          <a:p>
            <a:r>
              <a:rPr lang="en-IN" dirty="0" smtClean="0"/>
              <a:t>So we can observe that the highest</a:t>
            </a:r>
          </a:p>
          <a:p>
            <a:pPr marL="0" indent="0">
              <a:buNone/>
            </a:pPr>
            <a:r>
              <a:rPr lang="en-IN" dirty="0" smtClean="0"/>
              <a:t>   correlation attained is 0.24 with respect to </a:t>
            </a:r>
          </a:p>
          <a:p>
            <a:pPr marL="0" indent="0">
              <a:buNone/>
            </a:pPr>
            <a:r>
              <a:rPr lang="en-IN" dirty="0" smtClean="0"/>
              <a:t>   target variable.</a:t>
            </a:r>
          </a:p>
          <a:p>
            <a:r>
              <a:rPr lang="en-IN" dirty="0" smtClean="0"/>
              <a:t>It can also be noticed that </a:t>
            </a:r>
            <a:r>
              <a:rPr lang="en-IN" dirty="0" err="1" smtClean="0"/>
              <a:t>aon,median</a:t>
            </a:r>
            <a:endParaRPr lang="en-IN" dirty="0"/>
          </a:p>
          <a:p>
            <a:pPr marL="0" indent="0">
              <a:buNone/>
            </a:pPr>
            <a:r>
              <a:rPr lang="en-IN" dirty="0" smtClean="0"/>
              <a:t>    marechprebal30,fr_da_rech90 are </a:t>
            </a:r>
          </a:p>
          <a:p>
            <a:pPr marL="0" indent="0">
              <a:buNone/>
            </a:pPr>
            <a:r>
              <a:rPr lang="en-IN" dirty="0"/>
              <a:t> </a:t>
            </a:r>
            <a:r>
              <a:rPr lang="en-IN" dirty="0" smtClean="0"/>
              <a:t>   negatively correlated so that they can be </a:t>
            </a:r>
          </a:p>
          <a:p>
            <a:pPr marL="0" indent="0">
              <a:buNone/>
            </a:pPr>
            <a:r>
              <a:rPr lang="en-IN" dirty="0"/>
              <a:t> </a:t>
            </a:r>
            <a:r>
              <a:rPr lang="en-IN" dirty="0" smtClean="0"/>
              <a:t>    dropped.</a:t>
            </a:r>
          </a:p>
          <a:p>
            <a:endParaRPr lang="en-IN" dirty="0" smtClean="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058" y="1423046"/>
            <a:ext cx="6027942" cy="4092295"/>
          </a:xfrm>
          <a:prstGeom prst="rect">
            <a:avLst/>
          </a:prstGeom>
        </p:spPr>
      </p:pic>
    </p:spTree>
    <p:extLst>
      <p:ext uri="{BB962C8B-B14F-4D97-AF65-F5344CB8AC3E}">
        <p14:creationId xmlns:p14="http://schemas.microsoft.com/office/powerpoint/2010/main" val="318877122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Preprocessing</a:t>
            </a:r>
            <a:endParaRPr lang="en-IN" dirty="0"/>
          </a:p>
        </p:txBody>
      </p:sp>
      <p:sp>
        <p:nvSpPr>
          <p:cNvPr id="3" name="Content Placeholder 2"/>
          <p:cNvSpPr>
            <a:spLocks noGrp="1"/>
          </p:cNvSpPr>
          <p:nvPr>
            <p:ph idx="1"/>
          </p:nvPr>
        </p:nvSpPr>
        <p:spPr>
          <a:xfrm>
            <a:off x="913795" y="2096064"/>
            <a:ext cx="10353762" cy="3209465"/>
          </a:xfrm>
        </p:spPr>
        <p:txBody>
          <a:bodyPr/>
          <a:lstStyle/>
          <a:p>
            <a:r>
              <a:rPr lang="en-IN" dirty="0" smtClean="0"/>
              <a:t>As a part of pre-processing the date has been split into year, month and day. Since year is same for all the given dates it is dropped since it is not having any impact.</a:t>
            </a:r>
          </a:p>
          <a:p>
            <a:r>
              <a:rPr lang="en-IN" dirty="0" smtClean="0"/>
              <a:t>In order to convert the categorical variables into numerical ones label encoder is implemented.</a:t>
            </a:r>
          </a:p>
          <a:p>
            <a:r>
              <a:rPr lang="en-IN" dirty="0" smtClean="0"/>
              <a:t>I have also created a copy of the data set in order to carry out the feature engineering.</a:t>
            </a:r>
          </a:p>
          <a:p>
            <a:endParaRPr lang="en-IN" dirty="0"/>
          </a:p>
        </p:txBody>
      </p:sp>
    </p:spTree>
    <p:extLst>
      <p:ext uri="{BB962C8B-B14F-4D97-AF65-F5344CB8AC3E}">
        <p14:creationId xmlns:p14="http://schemas.microsoft.com/office/powerpoint/2010/main" val="1728961098"/>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228" y="54200"/>
            <a:ext cx="10980020" cy="850152"/>
          </a:xfrm>
        </p:spPr>
        <p:txBody>
          <a:bodyPr>
            <a:normAutofit/>
          </a:bodyPr>
          <a:lstStyle/>
          <a:p>
            <a:r>
              <a:rPr lang="en-IN" sz="3200" dirty="0" smtClean="0"/>
              <a:t>Feature Selection</a:t>
            </a:r>
            <a:endParaRPr lang="en-IN"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4232" y="904352"/>
            <a:ext cx="2385267" cy="4364334"/>
          </a:xfrm>
        </p:spPr>
      </p:pic>
      <p:sp>
        <p:nvSpPr>
          <p:cNvPr id="4" name="Text Placeholder 3"/>
          <p:cNvSpPr>
            <a:spLocks noGrp="1"/>
          </p:cNvSpPr>
          <p:nvPr>
            <p:ph type="body" sz="half" idx="2"/>
          </p:nvPr>
        </p:nvSpPr>
        <p:spPr>
          <a:xfrm>
            <a:off x="1" y="904352"/>
            <a:ext cx="6933362" cy="3828422"/>
          </a:xfrm>
        </p:spPr>
        <p:txBody>
          <a:bodyPr>
            <a:normAutofit/>
          </a:bodyPr>
          <a:lstStyle/>
          <a:p>
            <a:pPr marL="285750" indent="-285750" algn="l">
              <a:buFont typeface="Arial" panose="020B0604020202020204" pitchFamily="34" charset="0"/>
              <a:buChar char="•"/>
            </a:pPr>
            <a:r>
              <a:rPr lang="en-IN" sz="2000" dirty="0" smtClean="0">
                <a:latin typeface="Arial" panose="020B0604020202020204" pitchFamily="34" charset="0"/>
                <a:cs typeface="Arial" panose="020B0604020202020204" pitchFamily="34" charset="0"/>
              </a:rPr>
              <a:t>As a part of feature </a:t>
            </a:r>
            <a:r>
              <a:rPr lang="en-IN" sz="2000" dirty="0">
                <a:latin typeface="Arial" panose="020B0604020202020204" pitchFamily="34" charset="0"/>
                <a:cs typeface="Arial" panose="020B0604020202020204" pitchFamily="34" charset="0"/>
              </a:rPr>
              <a:t>selection </a:t>
            </a:r>
            <a:r>
              <a:rPr lang="en-IN" sz="2000" dirty="0" err="1" smtClean="0">
                <a:latin typeface="Arial" panose="020B0604020202020204" pitchFamily="34" charset="0"/>
                <a:cs typeface="Arial" panose="020B0604020202020204" pitchFamily="34" charset="0"/>
              </a:rPr>
              <a:t>variance_inflation_factor</a:t>
            </a:r>
            <a:r>
              <a:rPr lang="en-IN" sz="2000" dirty="0" smtClean="0">
                <a:latin typeface="Arial" panose="020B0604020202020204" pitchFamily="34" charset="0"/>
                <a:cs typeface="Arial" panose="020B0604020202020204" pitchFamily="34" charset="0"/>
              </a:rPr>
              <a:t> has been implemented.</a:t>
            </a:r>
          </a:p>
          <a:p>
            <a:pPr marL="285750" indent="-285750" algn="l">
              <a:buFont typeface="Arial" panose="020B0604020202020204" pitchFamily="34" charset="0"/>
              <a:buChar char="•"/>
            </a:pPr>
            <a:r>
              <a:rPr lang="en-IN" sz="2000" dirty="0">
                <a:latin typeface="Arial" panose="020B0604020202020204" pitchFamily="34" charset="0"/>
                <a:cs typeface="Arial" panose="020B0604020202020204" pitchFamily="34" charset="0"/>
              </a:rPr>
              <a:t>Variance Inflation Factor is used to determine the correlation between the independent variables. </a:t>
            </a:r>
            <a:endParaRPr lang="en-IN" sz="2000" dirty="0" smtClean="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IN" sz="2000" dirty="0" smtClean="0">
                <a:latin typeface="Arial" panose="020B0604020202020204" pitchFamily="34" charset="0"/>
                <a:cs typeface="Arial" panose="020B0604020202020204" pitchFamily="34" charset="0"/>
              </a:rPr>
              <a:t>The </a:t>
            </a:r>
            <a:r>
              <a:rPr lang="en-IN" sz="2000" dirty="0">
                <a:latin typeface="Arial" panose="020B0604020202020204" pitchFamily="34" charset="0"/>
                <a:cs typeface="Arial" panose="020B0604020202020204" pitchFamily="34" charset="0"/>
              </a:rPr>
              <a:t>columns having greater vif values of more than 5 are kept and remaining are dropped keeping in mind they have high collinearity and the strength</a:t>
            </a:r>
            <a:r>
              <a:rPr lang="en-IN" sz="2000" dirty="0" smtClean="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IN" sz="2000" dirty="0" smtClean="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After evaluating VIF 17 columns have been dropped due to low collinearity.</a:t>
            </a:r>
          </a:p>
          <a:p>
            <a:pPr marL="285750" indent="-285750" algn="l">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IN" sz="2000" dirty="0" smtClean="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499" y="904352"/>
            <a:ext cx="2293819" cy="42538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4819" y="5158154"/>
            <a:ext cx="2288499" cy="1684166"/>
          </a:xfrm>
          <a:prstGeom prst="rect">
            <a:avLst/>
          </a:prstGeom>
        </p:spPr>
      </p:pic>
    </p:spTree>
    <p:extLst>
      <p:ext uri="{BB962C8B-B14F-4D97-AF65-F5344CB8AC3E}">
        <p14:creationId xmlns:p14="http://schemas.microsoft.com/office/powerpoint/2010/main" val="67525277"/>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0485"/>
            <a:ext cx="10353761" cy="813916"/>
          </a:xfrm>
        </p:spPr>
        <p:txBody>
          <a:bodyPr/>
          <a:lstStyle/>
          <a:p>
            <a:r>
              <a:rPr lang="en-IN" dirty="0" smtClean="0"/>
              <a:t>Outliers</a:t>
            </a:r>
            <a:endParaRPr lang="en-IN" dirty="0"/>
          </a:p>
        </p:txBody>
      </p:sp>
      <p:sp>
        <p:nvSpPr>
          <p:cNvPr id="5" name="Content Placeholder 4"/>
          <p:cNvSpPr>
            <a:spLocks noGrp="1"/>
          </p:cNvSpPr>
          <p:nvPr>
            <p:ph idx="1"/>
          </p:nvPr>
        </p:nvSpPr>
        <p:spPr>
          <a:xfrm>
            <a:off x="913795" y="1055077"/>
            <a:ext cx="10353762" cy="4736123"/>
          </a:xfrm>
        </p:spPr>
        <p:txBody>
          <a:bodyPr/>
          <a:lstStyle/>
          <a:p>
            <a:r>
              <a:rPr lang="en-IN" dirty="0" smtClean="0"/>
              <a:t>From the boxplot we can observe that the outliers are present in all the features except month and label.</a:t>
            </a:r>
          </a:p>
          <a:p>
            <a:r>
              <a:rPr lang="en-IN" dirty="0" smtClean="0"/>
              <a:t>Z scores are used to remove outliers.</a:t>
            </a:r>
          </a:p>
          <a:p>
            <a:r>
              <a:rPr lang="en-IN" dirty="0">
                <a:effectLst/>
              </a:rPr>
              <a:t> </a:t>
            </a:r>
            <a:r>
              <a:rPr lang="en-IN" dirty="0" smtClean="0">
                <a:effectLst/>
              </a:rPr>
              <a:t> Zscores </a:t>
            </a:r>
            <a:r>
              <a:rPr lang="en-IN" dirty="0">
                <a:effectLst/>
              </a:rPr>
              <a:t>of data points having more than the </a:t>
            </a:r>
            <a:endParaRPr lang="en-IN" dirty="0" smtClean="0">
              <a:effectLst/>
            </a:endParaRPr>
          </a:p>
          <a:p>
            <a:pPr marL="0" indent="0">
              <a:buNone/>
            </a:pPr>
            <a:r>
              <a:rPr lang="en-IN" dirty="0" smtClean="0">
                <a:effectLst/>
              </a:rPr>
              <a:t>     threshold </a:t>
            </a:r>
            <a:r>
              <a:rPr lang="en-IN" dirty="0">
                <a:effectLst/>
              </a:rPr>
              <a:t>3 is considered as outliers and </a:t>
            </a:r>
            <a:r>
              <a:rPr lang="en-IN" dirty="0" smtClean="0">
                <a:effectLst/>
              </a:rPr>
              <a:t>have</a:t>
            </a:r>
          </a:p>
          <a:p>
            <a:pPr marL="0" indent="0">
              <a:buNone/>
            </a:pPr>
            <a:r>
              <a:rPr lang="en-IN" dirty="0" smtClean="0">
                <a:effectLst/>
              </a:rPr>
              <a:t>     been removed. The </a:t>
            </a:r>
            <a:r>
              <a:rPr lang="en-IN" dirty="0">
                <a:effectLst/>
              </a:rPr>
              <a:t>shape of the data set </a:t>
            </a:r>
            <a:r>
              <a:rPr lang="en-IN" dirty="0" smtClean="0">
                <a:effectLst/>
              </a:rPr>
              <a:t>after</a:t>
            </a:r>
          </a:p>
          <a:p>
            <a:pPr marL="0" indent="0">
              <a:buNone/>
            </a:pPr>
            <a:r>
              <a:rPr lang="en-IN" dirty="0" smtClean="0">
                <a:effectLst/>
              </a:rPr>
              <a:t>      removal </a:t>
            </a:r>
            <a:r>
              <a:rPr lang="en-IN" dirty="0">
                <a:effectLst/>
              </a:rPr>
              <a:t>of outliers is (174154, 21).</a:t>
            </a:r>
          </a:p>
          <a:p>
            <a:endParaRPr lang="en-IN" dirty="0" smtClean="0"/>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059" y="1650704"/>
            <a:ext cx="4322391" cy="3316530"/>
          </a:xfrm>
          <a:prstGeom prst="rect">
            <a:avLst/>
          </a:prstGeom>
        </p:spPr>
      </p:pic>
    </p:spTree>
    <p:extLst>
      <p:ext uri="{BB962C8B-B14F-4D97-AF65-F5344CB8AC3E}">
        <p14:creationId xmlns:p14="http://schemas.microsoft.com/office/powerpoint/2010/main" val="83770899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infopath/2007/PartnerControls"/>
    <ds:schemaRef ds:uri="http://purl.org/dc/dcmitype/"/>
    <ds:schemaRef ds:uri="http://schemas.microsoft.com/office/2006/documentManagement/types"/>
    <ds:schemaRef ds:uri="http://schemas.microsoft.com/office/2006/metadata/properties"/>
    <ds:schemaRef ds:uri="71af3243-3dd4-4a8d-8c0d-dd76da1f02a5"/>
    <ds:schemaRef ds:uri="http://schemas.openxmlformats.org/package/2006/metadata/core-properties"/>
    <ds:schemaRef ds:uri="http://purl.org/dc/elements/1.1/"/>
    <ds:schemaRef ds:uri="http://www.w3.org/XML/1998/namespace"/>
    <ds:schemaRef ds:uri="16c05727-aa75-4e4a-9b5f-8a80a1165891"/>
    <ds:schemaRef ds:uri="http://purl.org/dc/te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Damask</Template>
  <TotalTime>0</TotalTime>
  <Words>896</Words>
  <Application>Microsoft Office PowerPoint</Application>
  <PresentationFormat>Widescreen</PresentationFormat>
  <Paragraphs>147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Bookman Old Style</vt:lpstr>
      <vt:lpstr>Calibri</vt:lpstr>
      <vt:lpstr>Rockwell</vt:lpstr>
      <vt:lpstr>Damask</vt:lpstr>
      <vt:lpstr>Micro credit  defaulter</vt:lpstr>
      <vt:lpstr>Content</vt:lpstr>
      <vt:lpstr>Problem Definition</vt:lpstr>
      <vt:lpstr>Road Map</vt:lpstr>
      <vt:lpstr>Data Validation</vt:lpstr>
      <vt:lpstr>Correlation</vt:lpstr>
      <vt:lpstr>Preprocessing</vt:lpstr>
      <vt:lpstr>Feature Selection</vt:lpstr>
      <vt:lpstr>Outliers</vt:lpstr>
      <vt:lpstr>Splitting the data</vt:lpstr>
      <vt:lpstr>Standard scaling</vt:lpstr>
      <vt:lpstr>Model building</vt:lpstr>
      <vt:lpstr>Metric’s scores</vt:lpstr>
      <vt:lpstr>Metric’s Scores</vt:lpstr>
      <vt:lpstr>Suitable metrics to evaluate</vt:lpstr>
      <vt:lpstr>PowerPoint Presentation</vt:lpstr>
      <vt:lpstr>Bagging classifier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2021-01-03T05:56:36Z</dcterms:created>
  <dcterms:modified xsi:type="dcterms:W3CDTF">2021-01-04T10:50:35Z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